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8" r:id="rId2"/>
    <p:sldId id="259" r:id="rId3"/>
    <p:sldId id="260" r:id="rId4"/>
    <p:sldId id="261" r:id="rId5"/>
    <p:sldId id="262" r:id="rId6"/>
    <p:sldId id="274" r:id="rId7"/>
    <p:sldId id="263" r:id="rId8"/>
    <p:sldId id="279" r:id="rId9"/>
    <p:sldId id="280" r:id="rId10"/>
    <p:sldId id="277" r:id="rId11"/>
    <p:sldId id="278" r:id="rId12"/>
    <p:sldId id="264" r:id="rId13"/>
    <p:sldId id="281" r:id="rId14"/>
    <p:sldId id="282" r:id="rId15"/>
    <p:sldId id="265" r:id="rId16"/>
    <p:sldId id="287" r:id="rId17"/>
    <p:sldId id="286" r:id="rId18"/>
    <p:sldId id="288" r:id="rId19"/>
    <p:sldId id="266" r:id="rId20"/>
    <p:sldId id="267" r:id="rId21"/>
    <p:sldId id="284" r:id="rId22"/>
    <p:sldId id="289" r:id="rId23"/>
    <p:sldId id="290" r:id="rId24"/>
    <p:sldId id="268" r:id="rId25"/>
    <p:sldId id="270" r:id="rId26"/>
    <p:sldId id="291" r:id="rId27"/>
    <p:sldId id="292" r:id="rId28"/>
    <p:sldId id="294" r:id="rId29"/>
    <p:sldId id="293" r:id="rId30"/>
    <p:sldId id="271" r:id="rId31"/>
    <p:sldId id="283" r:id="rId32"/>
    <p:sldId id="297" r:id="rId33"/>
    <p:sldId id="272" r:id="rId34"/>
    <p:sldId id="285" r:id="rId35"/>
    <p:sldId id="295" r:id="rId36"/>
    <p:sldId id="273" r:id="rId37"/>
    <p:sldId id="296" r:id="rId3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4632" autoAdjust="0"/>
    <p:restoredTop sz="94660"/>
  </p:normalViewPr>
  <p:slideViewPr>
    <p:cSldViewPr snapToGrid="0">
      <p:cViewPr>
        <p:scale>
          <a:sx n="100" d="100"/>
          <a:sy n="100" d="100"/>
        </p:scale>
        <p:origin x="408" y="6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xmlns="" val="36121973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xmlns="" val="16533246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686802" y="139700"/>
            <a:ext cx="2595033" cy="62738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95353" y="139700"/>
            <a:ext cx="7588249" cy="62738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xmlns="" val="20483076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5352" y="139700"/>
            <a:ext cx="10386484" cy="1868488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xmlns="" val="31590704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xmlns="" val="11705269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4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xmlns="" val="12442455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95352" y="1906588"/>
            <a:ext cx="5090583" cy="45069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89134" y="1906588"/>
            <a:ext cx="5092700" cy="45069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xmlns="" val="13967559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1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xmlns="" val="39155464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xmlns="" val="35511634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9073627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8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xmlns="" val="31575411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xmlns="" val="17965154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BE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AutoShape 1">
            <a:extLst>
              <a:ext uri="{FF2B5EF4-FFF2-40B4-BE49-F238E27FC236}">
                <a16:creationId xmlns:a16="http://schemas.microsoft.com/office/drawing/2014/main" xmlns="" id="{079F5444-0A98-440D-8A56-07C38CBC44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8952" y="1717677"/>
            <a:ext cx="11700933" cy="5140325"/>
          </a:xfrm>
          <a:prstGeom prst="roundRect">
            <a:avLst>
              <a:gd name="adj" fmla="val 28"/>
            </a:avLst>
          </a:prstGeom>
          <a:solidFill>
            <a:srgbClr val="DDDDDD"/>
          </a:solidFill>
          <a:ln w="9360">
            <a:solidFill>
              <a:srgbClr val="C0C0C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 sz="1800" dirty="0"/>
          </a:p>
        </p:txBody>
      </p:sp>
      <p:sp>
        <p:nvSpPr>
          <p:cNvPr id="2051" name="Rectangle 2">
            <a:extLst>
              <a:ext uri="{FF2B5EF4-FFF2-40B4-BE49-F238E27FC236}">
                <a16:creationId xmlns:a16="http://schemas.microsoft.com/office/drawing/2014/main" xmlns="" id="{60C08B23-05EE-49F9-A23F-96FAE45257E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95352" y="139700"/>
            <a:ext cx="10386484" cy="186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/>
              <a:t>Для правки текста заголовка щелкните мышью</a:t>
            </a:r>
          </a:p>
        </p:txBody>
      </p:sp>
      <p:sp>
        <p:nvSpPr>
          <p:cNvPr id="2052" name="Rectangle 3">
            <a:extLst>
              <a:ext uri="{FF2B5EF4-FFF2-40B4-BE49-F238E27FC236}">
                <a16:creationId xmlns:a16="http://schemas.microsoft.com/office/drawing/2014/main" xmlns="" id="{9A28417E-21CC-400B-97DA-543C13F7967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95352" y="1906588"/>
            <a:ext cx="10386484" cy="450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2808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/>
              <a:t>Для правки структуры щелкните мышью</a:t>
            </a:r>
          </a:p>
          <a:p>
            <a:pPr lvl="1"/>
            <a:r>
              <a:rPr lang="en-GB" altLang="ru-RU"/>
              <a:t>Второй уровень структуры</a:t>
            </a:r>
          </a:p>
          <a:p>
            <a:pPr lvl="2"/>
            <a:r>
              <a:rPr lang="en-GB" altLang="ru-RU"/>
              <a:t>Третий уровень структуры</a:t>
            </a:r>
          </a:p>
          <a:p>
            <a:pPr lvl="3"/>
            <a:r>
              <a:rPr lang="en-GB" altLang="ru-RU"/>
              <a:t>Четвертый уровень структуры</a:t>
            </a:r>
          </a:p>
          <a:p>
            <a:pPr lvl="4"/>
            <a:r>
              <a:rPr lang="en-GB" altLang="ru-RU"/>
              <a:t>Пятый уровень структуры</a:t>
            </a:r>
          </a:p>
          <a:p>
            <a:pPr lvl="4"/>
            <a:r>
              <a:rPr lang="en-GB" altLang="ru-RU"/>
              <a:t>Шестой уровень структуры</a:t>
            </a:r>
          </a:p>
          <a:p>
            <a:pPr lvl="4"/>
            <a:r>
              <a:rPr lang="en-GB" altLang="ru-RU"/>
              <a:t>Седьмой уровень структуры</a:t>
            </a:r>
          </a:p>
          <a:p>
            <a:pPr lvl="4"/>
            <a:r>
              <a:rPr lang="en-GB" altLang="ru-RU"/>
              <a:t>Восьмой уровень структуры</a:t>
            </a:r>
          </a:p>
          <a:p>
            <a:pPr lvl="4"/>
            <a:r>
              <a:rPr lang="en-GB" altLang="ru-RU"/>
              <a:t>Девятый уровень структуры</a:t>
            </a:r>
          </a:p>
        </p:txBody>
      </p:sp>
      <p:sp>
        <p:nvSpPr>
          <p:cNvPr id="2053" name="AutoShape 4">
            <a:extLst>
              <a:ext uri="{FF2B5EF4-FFF2-40B4-BE49-F238E27FC236}">
                <a16:creationId xmlns:a16="http://schemas.microsoft.com/office/drawing/2014/main" xmlns="" id="{32147396-E9BA-4F5F-B05D-0475D7DCE3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0"/>
            <a:ext cx="220133" cy="833438"/>
          </a:xfrm>
          <a:prstGeom prst="roundRect">
            <a:avLst>
              <a:gd name="adj" fmla="val 958"/>
            </a:avLst>
          </a:prstGeom>
          <a:solidFill>
            <a:srgbClr val="125C8D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 sz="1800" dirty="0"/>
          </a:p>
        </p:txBody>
      </p:sp>
      <p:sp>
        <p:nvSpPr>
          <p:cNvPr id="2054" name="AutoShape 5">
            <a:extLst>
              <a:ext uri="{FF2B5EF4-FFF2-40B4-BE49-F238E27FC236}">
                <a16:creationId xmlns:a16="http://schemas.microsoft.com/office/drawing/2014/main" xmlns="" id="{C0581C30-66EF-4251-8CCE-9347B883D5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2160590"/>
            <a:ext cx="220133" cy="833437"/>
          </a:xfrm>
          <a:prstGeom prst="roundRect">
            <a:avLst>
              <a:gd name="adj" fmla="val 958"/>
            </a:avLst>
          </a:prstGeom>
          <a:solidFill>
            <a:srgbClr val="125C8D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 sz="1800" dirty="0"/>
          </a:p>
        </p:txBody>
      </p:sp>
      <p:sp>
        <p:nvSpPr>
          <p:cNvPr id="2055" name="AutoShape 6">
            <a:extLst>
              <a:ext uri="{FF2B5EF4-FFF2-40B4-BE49-F238E27FC236}">
                <a16:creationId xmlns:a16="http://schemas.microsoft.com/office/drawing/2014/main" xmlns="" id="{6A7EB612-3359-46AB-819A-65ECFD4B59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1060450"/>
            <a:ext cx="220133" cy="833438"/>
          </a:xfrm>
          <a:prstGeom prst="roundRect">
            <a:avLst>
              <a:gd name="adj" fmla="val 958"/>
            </a:avLst>
          </a:prstGeom>
          <a:solidFill>
            <a:srgbClr val="125C8D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 sz="1800" dirty="0"/>
          </a:p>
        </p:txBody>
      </p:sp>
    </p:spTree>
    <p:extLst>
      <p:ext uri="{BB962C8B-B14F-4D97-AF65-F5344CB8AC3E}">
        <p14:creationId xmlns:p14="http://schemas.microsoft.com/office/powerpoint/2010/main" xmlns="" val="547346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333333"/>
          </a:solidFill>
          <a:latin typeface="+mj-lt"/>
          <a:ea typeface="Lucida Sans Unicode" pitchFamily="32" charset="0"/>
          <a:cs typeface="+mj-cs"/>
        </a:defRPr>
      </a:lvl1pPr>
      <a:lvl2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2pPr>
      <a:lvl3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3pPr>
      <a:lvl4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4pPr>
      <a:lvl5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5pPr>
      <a:lvl6pPr marL="25146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333333"/>
          </a:solidFill>
          <a:latin typeface="Arial" charset="0"/>
          <a:cs typeface="Lucida Sans Unicode" pitchFamily="32" charset="0"/>
        </a:defRPr>
      </a:lvl6pPr>
      <a:lvl7pPr marL="29718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333333"/>
          </a:solidFill>
          <a:latin typeface="Arial" charset="0"/>
          <a:cs typeface="Lucida Sans Unicode" pitchFamily="32" charset="0"/>
        </a:defRPr>
      </a:lvl7pPr>
      <a:lvl8pPr marL="3429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333333"/>
          </a:solidFill>
          <a:latin typeface="Arial" charset="0"/>
          <a:cs typeface="Lucida Sans Unicode" pitchFamily="32" charset="0"/>
        </a:defRPr>
      </a:lvl8pPr>
      <a:lvl9pPr marL="3886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333333"/>
          </a:solidFill>
          <a:latin typeface="Arial" charset="0"/>
          <a:cs typeface="Lucida Sans Unicode" pitchFamily="32" charset="0"/>
        </a:defRPr>
      </a:lvl9pPr>
    </p:titleStyle>
    <p:bodyStyle>
      <a:lvl1pPr marL="342900" indent="-3429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•"/>
        <a:defRPr sz="3200">
          <a:solidFill>
            <a:srgbClr val="000000"/>
          </a:solidFill>
          <a:latin typeface="+mn-lt"/>
          <a:ea typeface="Lucida Sans Unicode" pitchFamily="32" charset="0"/>
          <a:cs typeface="+mn-cs"/>
        </a:defRPr>
      </a:lvl1pPr>
      <a:lvl2pPr marL="742950" indent="-28575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–"/>
        <a:defRPr sz="2800">
          <a:solidFill>
            <a:srgbClr val="000000"/>
          </a:solidFill>
          <a:latin typeface="+mn-lt"/>
          <a:ea typeface="Lucida Sans Unicode" pitchFamily="32" charset="0"/>
          <a:cs typeface="+mn-cs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•"/>
        <a:defRPr sz="2400">
          <a:solidFill>
            <a:srgbClr val="000000"/>
          </a:solidFill>
          <a:latin typeface="+mn-lt"/>
          <a:ea typeface="Lucida Sans Unicode" pitchFamily="32" charset="0"/>
          <a:cs typeface="+mn-cs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–"/>
        <a:defRPr sz="2000">
          <a:solidFill>
            <a:srgbClr val="000000"/>
          </a:solidFill>
          <a:latin typeface="+mn-lt"/>
          <a:ea typeface="Lucida Sans Unicode" pitchFamily="32" charset="0"/>
          <a:cs typeface="+mn-cs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»"/>
        <a:defRPr sz="2000">
          <a:solidFill>
            <a:srgbClr val="000000"/>
          </a:solidFill>
          <a:latin typeface="+mn-lt"/>
          <a:ea typeface="Lucida Sans Unicode" pitchFamily="32" charset="0"/>
          <a:cs typeface="+mn-cs"/>
        </a:defRPr>
      </a:lvl5pPr>
      <a:lvl6pPr marL="25146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6pPr>
      <a:lvl7pPr marL="29718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7pPr>
      <a:lvl8pPr marL="34290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8pPr>
      <a:lvl9pPr marL="38862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 txBox="1">
            <a:spLocks noChangeArrowheads="1"/>
          </p:cNvSpPr>
          <p:nvPr/>
        </p:nvSpPr>
        <p:spPr>
          <a:xfrm>
            <a:off x="4464940" y="250275"/>
            <a:ext cx="6715678" cy="3171798"/>
          </a:xfrm>
          <a:prstGeom prst="rect">
            <a:avLst/>
          </a:prstGeom>
        </p:spPr>
        <p:txBody>
          <a:bodyPr vert="horz" lIns="82872" tIns="43093" rIns="82872" bIns="43093" rtlCol="0" anchor="ctr">
            <a:normAutofit fontScale="40000" lnSpcReduction="20000"/>
          </a:bodyPr>
          <a:lstStyle>
            <a:lvl1pPr algn="ctr" defTabSz="522580" rtl="0" eaLnBrk="1" latinLnBrk="0" hangingPunct="1">
              <a:spcBef>
                <a:spcPct val="0"/>
              </a:spcBef>
              <a:buNone/>
              <a:defRPr sz="2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0" algn="l"/>
                <a:tab pos="412219" algn="l"/>
                <a:tab pos="825901" algn="l"/>
                <a:tab pos="1239581" algn="l"/>
                <a:tab pos="1653262" algn="l"/>
                <a:tab pos="2066943" algn="l"/>
                <a:tab pos="2480624" algn="l"/>
                <a:tab pos="2894305" algn="l"/>
                <a:tab pos="3307986" algn="l"/>
                <a:tab pos="3721666" algn="l"/>
                <a:tab pos="4135348" algn="l"/>
                <a:tab pos="4549028" algn="l"/>
                <a:tab pos="4962710" algn="l"/>
                <a:tab pos="5376390" algn="l"/>
                <a:tab pos="5790071" algn="l"/>
                <a:tab pos="6203752" algn="l"/>
                <a:tab pos="6617433" algn="l"/>
                <a:tab pos="7031114" algn="l"/>
                <a:tab pos="7444795" algn="l"/>
                <a:tab pos="7858476" algn="l"/>
                <a:tab pos="8272157" algn="l"/>
              </a:tabLst>
            </a:pPr>
            <a:r>
              <a:rPr lang="ru-RU" altLang="ru-RU" sz="47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Министерство </a:t>
            </a:r>
            <a:r>
              <a:rPr lang="ru-RU" altLang="ru-RU" sz="47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 РМ</a:t>
            </a:r>
            <a:r>
              <a:rPr lang="ru-RU" altLang="ru-RU" sz="41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41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altLang="ru-RU" sz="41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tabLst>
                <a:tab pos="0" algn="l"/>
                <a:tab pos="412219" algn="l"/>
                <a:tab pos="825901" algn="l"/>
                <a:tab pos="1239581" algn="l"/>
                <a:tab pos="1653262" algn="l"/>
                <a:tab pos="2066943" algn="l"/>
                <a:tab pos="2480624" algn="l"/>
                <a:tab pos="2894305" algn="l"/>
                <a:tab pos="3307986" algn="l"/>
                <a:tab pos="3721666" algn="l"/>
                <a:tab pos="4135348" algn="l"/>
                <a:tab pos="4549028" algn="l"/>
                <a:tab pos="4962710" algn="l"/>
                <a:tab pos="5376390" algn="l"/>
                <a:tab pos="5790071" algn="l"/>
                <a:tab pos="6203752" algn="l"/>
                <a:tab pos="6617433" algn="l"/>
                <a:tab pos="7031114" algn="l"/>
                <a:tab pos="7444795" algn="l"/>
                <a:tab pos="7858476" algn="l"/>
                <a:tab pos="8272157" algn="l"/>
              </a:tabLst>
            </a:pPr>
            <a:r>
              <a:rPr lang="ru-RU" altLang="ru-RU" sz="6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Портфолио</a:t>
            </a:r>
          </a:p>
          <a:p>
            <a:pPr>
              <a:tabLst>
                <a:tab pos="0" algn="l"/>
                <a:tab pos="412219" algn="l"/>
                <a:tab pos="825901" algn="l"/>
                <a:tab pos="1239581" algn="l"/>
                <a:tab pos="1653262" algn="l"/>
                <a:tab pos="2066943" algn="l"/>
                <a:tab pos="2480624" algn="l"/>
                <a:tab pos="2894305" algn="l"/>
                <a:tab pos="3307986" algn="l"/>
                <a:tab pos="3721666" algn="l"/>
                <a:tab pos="4135348" algn="l"/>
                <a:tab pos="4549028" algn="l"/>
                <a:tab pos="4962710" algn="l"/>
                <a:tab pos="5376390" algn="l"/>
                <a:tab pos="5790071" algn="l"/>
                <a:tab pos="6203752" algn="l"/>
                <a:tab pos="6617433" algn="l"/>
                <a:tab pos="7031114" algn="l"/>
                <a:tab pos="7444795" algn="l"/>
                <a:tab pos="7858476" algn="l"/>
                <a:tab pos="8272157" algn="l"/>
              </a:tabLst>
            </a:pPr>
            <a:endParaRPr lang="ru-RU" altLang="ru-RU" sz="20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tabLst>
                <a:tab pos="0" algn="l"/>
                <a:tab pos="412219" algn="l"/>
                <a:tab pos="825901" algn="l"/>
                <a:tab pos="1239581" algn="l"/>
                <a:tab pos="1653262" algn="l"/>
                <a:tab pos="2066943" algn="l"/>
                <a:tab pos="2480624" algn="l"/>
                <a:tab pos="2894305" algn="l"/>
                <a:tab pos="3307986" algn="l"/>
                <a:tab pos="3721666" algn="l"/>
                <a:tab pos="4135348" algn="l"/>
                <a:tab pos="4549028" algn="l"/>
                <a:tab pos="4962710" algn="l"/>
                <a:tab pos="5376390" algn="l"/>
                <a:tab pos="5790071" algn="l"/>
                <a:tab pos="6203752" algn="l"/>
                <a:tab pos="6617433" algn="l"/>
                <a:tab pos="7031114" algn="l"/>
                <a:tab pos="7444795" algn="l"/>
                <a:tab pos="7858476" algn="l"/>
                <a:tab pos="8272157" algn="l"/>
              </a:tabLst>
            </a:pPr>
            <a:r>
              <a:rPr lang="ru-RU" altLang="ru-RU" sz="47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высшую квалификационную категорию</a:t>
            </a:r>
            <a:r>
              <a:rPr lang="ru-RU" altLang="ru-RU" sz="47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41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</a:t>
            </a:r>
            <a:endParaRPr lang="ru-RU" altLang="ru-RU" sz="4100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tabLst>
                <a:tab pos="0" algn="l"/>
                <a:tab pos="412219" algn="l"/>
                <a:tab pos="825901" algn="l"/>
                <a:tab pos="1239581" algn="l"/>
                <a:tab pos="1653262" algn="l"/>
                <a:tab pos="2066943" algn="l"/>
                <a:tab pos="2480624" algn="l"/>
                <a:tab pos="2894305" algn="l"/>
                <a:tab pos="3307986" algn="l"/>
                <a:tab pos="3721666" algn="l"/>
                <a:tab pos="4135348" algn="l"/>
                <a:tab pos="4549028" algn="l"/>
                <a:tab pos="4962710" algn="l"/>
                <a:tab pos="5376390" algn="l"/>
                <a:tab pos="5790071" algn="l"/>
                <a:tab pos="6203752" algn="l"/>
                <a:tab pos="6617433" algn="l"/>
                <a:tab pos="7031114" algn="l"/>
                <a:tab pos="7444795" algn="l"/>
                <a:tab pos="7858476" algn="l"/>
                <a:tab pos="8272157" algn="l"/>
              </a:tabLst>
            </a:pPr>
            <a:endParaRPr lang="ru-RU" altLang="ru-RU" sz="2700" i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tabLst>
                <a:tab pos="0" algn="l"/>
                <a:tab pos="412219" algn="l"/>
                <a:tab pos="825901" algn="l"/>
                <a:tab pos="1239581" algn="l"/>
                <a:tab pos="1653262" algn="l"/>
                <a:tab pos="2066943" algn="l"/>
                <a:tab pos="2480624" algn="l"/>
                <a:tab pos="2894305" algn="l"/>
                <a:tab pos="3307986" algn="l"/>
                <a:tab pos="3721666" algn="l"/>
                <a:tab pos="4135348" algn="l"/>
                <a:tab pos="4549028" algn="l"/>
                <a:tab pos="4962710" algn="l"/>
                <a:tab pos="5376390" algn="l"/>
                <a:tab pos="5790071" algn="l"/>
                <a:tab pos="6203752" algn="l"/>
                <a:tab pos="6617433" algn="l"/>
                <a:tab pos="7031114" algn="l"/>
                <a:tab pos="7444795" algn="l"/>
                <a:tab pos="7858476" algn="l"/>
                <a:tab pos="8272157" algn="l"/>
              </a:tabLst>
            </a:pPr>
            <a:endParaRPr lang="ru-RU" altLang="ru-RU" sz="2700" i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tabLst>
                <a:tab pos="0" algn="l"/>
                <a:tab pos="412219" algn="l"/>
                <a:tab pos="825901" algn="l"/>
                <a:tab pos="1239581" algn="l"/>
                <a:tab pos="1653262" algn="l"/>
                <a:tab pos="2066943" algn="l"/>
                <a:tab pos="2480624" algn="l"/>
                <a:tab pos="2894305" algn="l"/>
                <a:tab pos="3307986" algn="l"/>
                <a:tab pos="3721666" algn="l"/>
                <a:tab pos="4135348" algn="l"/>
                <a:tab pos="4549028" algn="l"/>
                <a:tab pos="4962710" algn="l"/>
                <a:tab pos="5376390" algn="l"/>
                <a:tab pos="5790071" algn="l"/>
                <a:tab pos="6203752" algn="l"/>
                <a:tab pos="6617433" algn="l"/>
                <a:tab pos="7031114" algn="l"/>
                <a:tab pos="7444795" algn="l"/>
                <a:tab pos="7858476" algn="l"/>
                <a:tab pos="8272157" algn="l"/>
              </a:tabLst>
            </a:pPr>
            <a:endParaRPr lang="ru-RU" altLang="ru-RU" sz="2700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tabLst>
                <a:tab pos="0" algn="l"/>
                <a:tab pos="412219" algn="l"/>
                <a:tab pos="825901" algn="l"/>
                <a:tab pos="1239581" algn="l"/>
                <a:tab pos="1653262" algn="l"/>
                <a:tab pos="2066943" algn="l"/>
                <a:tab pos="2480624" algn="l"/>
                <a:tab pos="2894305" algn="l"/>
                <a:tab pos="3307986" algn="l"/>
                <a:tab pos="3721666" algn="l"/>
                <a:tab pos="4135348" algn="l"/>
                <a:tab pos="4549028" algn="l"/>
                <a:tab pos="4962710" algn="l"/>
                <a:tab pos="5376390" algn="l"/>
                <a:tab pos="5790071" algn="l"/>
                <a:tab pos="6203752" algn="l"/>
                <a:tab pos="6617433" algn="l"/>
                <a:tab pos="7031114" algn="l"/>
                <a:tab pos="7444795" algn="l"/>
                <a:tab pos="7858476" algn="l"/>
                <a:tab pos="8272157" algn="l"/>
              </a:tabLst>
            </a:pPr>
            <a:r>
              <a:rPr lang="ru-RU" altLang="ru-RU" sz="60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altLang="ru-RU" sz="6000" b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Кравчук Натальи Васильевны, </a:t>
            </a:r>
            <a:r>
              <a:rPr lang="ru-RU" altLang="ru-RU" sz="4700" b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4700" b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altLang="ru-RU" sz="4700" b="1" dirty="0" smtClean="0">
              <a:solidFill>
                <a:srgbClr val="66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tabLst>
                <a:tab pos="0" algn="l"/>
                <a:tab pos="412219" algn="l"/>
                <a:tab pos="825901" algn="l"/>
                <a:tab pos="1239581" algn="l"/>
                <a:tab pos="1653262" algn="l"/>
                <a:tab pos="2066943" algn="l"/>
                <a:tab pos="2480624" algn="l"/>
                <a:tab pos="2894305" algn="l"/>
                <a:tab pos="3307986" algn="l"/>
                <a:tab pos="3721666" algn="l"/>
                <a:tab pos="4135348" algn="l"/>
                <a:tab pos="4549028" algn="l"/>
                <a:tab pos="4962710" algn="l"/>
                <a:tab pos="5376390" algn="l"/>
                <a:tab pos="5790071" algn="l"/>
                <a:tab pos="6203752" algn="l"/>
                <a:tab pos="6617433" algn="l"/>
                <a:tab pos="7031114" algn="l"/>
                <a:tab pos="7444795" algn="l"/>
                <a:tab pos="7858476" algn="l"/>
                <a:tab pos="8272157" algn="l"/>
              </a:tabLst>
            </a:pPr>
            <a:r>
              <a:rPr lang="ru-RU" altLang="ru-RU" sz="45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социального </a:t>
            </a:r>
            <a:r>
              <a:rPr lang="ru-RU" altLang="ru-RU" sz="4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педагога</a:t>
            </a:r>
            <a:r>
              <a:rPr lang="ru-RU" altLang="ru-RU" sz="33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33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altLang="ru-RU" sz="33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tabLst>
                <a:tab pos="0" algn="l"/>
                <a:tab pos="412219" algn="l"/>
                <a:tab pos="825901" algn="l"/>
                <a:tab pos="1239581" algn="l"/>
                <a:tab pos="1653262" algn="l"/>
                <a:tab pos="2066943" algn="l"/>
                <a:tab pos="2480624" algn="l"/>
                <a:tab pos="2894305" algn="l"/>
                <a:tab pos="3307986" algn="l"/>
                <a:tab pos="3721666" algn="l"/>
                <a:tab pos="4135348" algn="l"/>
                <a:tab pos="4549028" algn="l"/>
                <a:tab pos="4962710" algn="l"/>
                <a:tab pos="5376390" algn="l"/>
                <a:tab pos="5790071" algn="l"/>
                <a:tab pos="6203752" algn="l"/>
                <a:tab pos="6617433" algn="l"/>
                <a:tab pos="7031114" algn="l"/>
                <a:tab pos="7444795" algn="l"/>
                <a:tab pos="7858476" algn="l"/>
                <a:tab pos="8272157" algn="l"/>
              </a:tabLst>
            </a:pPr>
            <a:r>
              <a:rPr lang="ru-RU" sz="33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5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Государственного казенного учреждения социального обслуживания </a:t>
            </a:r>
            <a:endParaRPr lang="ru-RU" sz="35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tabLst>
                <a:tab pos="0" algn="l"/>
                <a:tab pos="412219" algn="l"/>
                <a:tab pos="825901" algn="l"/>
                <a:tab pos="1239581" algn="l"/>
                <a:tab pos="1653262" algn="l"/>
                <a:tab pos="2066943" algn="l"/>
                <a:tab pos="2480624" algn="l"/>
                <a:tab pos="2894305" algn="l"/>
                <a:tab pos="3307986" algn="l"/>
                <a:tab pos="3721666" algn="l"/>
                <a:tab pos="4135348" algn="l"/>
                <a:tab pos="4549028" algn="l"/>
                <a:tab pos="4962710" algn="l"/>
                <a:tab pos="5376390" algn="l"/>
                <a:tab pos="5790071" algn="l"/>
                <a:tab pos="6203752" algn="l"/>
                <a:tab pos="6617433" algn="l"/>
                <a:tab pos="7031114" algn="l"/>
                <a:tab pos="7444795" algn="l"/>
                <a:tab pos="7858476" algn="l"/>
                <a:tab pos="8272157" algn="l"/>
              </a:tabLst>
            </a:pPr>
            <a:r>
              <a:rPr lang="ru-RU" sz="35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</a:t>
            </a:r>
            <a:r>
              <a:rPr lang="ru-RU" sz="35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Мордовия </a:t>
            </a:r>
          </a:p>
          <a:p>
            <a:pPr>
              <a:tabLst>
                <a:tab pos="0" algn="l"/>
                <a:tab pos="412219" algn="l"/>
                <a:tab pos="825901" algn="l"/>
                <a:tab pos="1239581" algn="l"/>
                <a:tab pos="1653262" algn="l"/>
                <a:tab pos="2066943" algn="l"/>
                <a:tab pos="2480624" algn="l"/>
                <a:tab pos="2894305" algn="l"/>
                <a:tab pos="3307986" algn="l"/>
                <a:tab pos="3721666" algn="l"/>
                <a:tab pos="4135348" algn="l"/>
                <a:tab pos="4549028" algn="l"/>
                <a:tab pos="4962710" algn="l"/>
                <a:tab pos="5376390" algn="l"/>
                <a:tab pos="5790071" algn="l"/>
                <a:tab pos="6203752" algn="l"/>
                <a:tab pos="6617433" algn="l"/>
                <a:tab pos="7031114" algn="l"/>
                <a:tab pos="7444795" algn="l"/>
                <a:tab pos="7858476" algn="l"/>
                <a:tab pos="8272157" algn="l"/>
              </a:tabLst>
            </a:pPr>
            <a:r>
              <a:rPr lang="ru-RU" sz="35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«Республиканский социальный приют для детей и подростков                                      </a:t>
            </a:r>
            <a:r>
              <a:rPr lang="ru-RU" sz="35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5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Надежда»</a:t>
            </a: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4679939" y="1352129"/>
            <a:ext cx="566425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570016" y="3736411"/>
            <a:ext cx="11253849" cy="3121589"/>
          </a:xfrm>
          <a:prstGeom prst="rect">
            <a:avLst/>
          </a:prstGeom>
        </p:spPr>
        <p:txBody>
          <a:bodyPr vert="horz" lIns="82872" tIns="43093" rIns="82872" bIns="43093" rtlCol="0">
            <a:normAutofit/>
          </a:bodyPr>
          <a:lstStyle>
            <a:lvl1pPr marL="195967" indent="-195967" algn="l" defTabSz="52258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24596" indent="-163306" algn="l" defTabSz="52258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3225" indent="-130645" algn="l" defTabSz="52258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514" indent="-130645" algn="l" defTabSz="52258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75804" indent="-130645" algn="l" defTabSz="52258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37094" indent="-130645" algn="l" defTabSz="52258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98384" indent="-130645" algn="l" defTabSz="52258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59674" indent="-130645" algn="l" defTabSz="52258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20963" indent="-130645" algn="l" defTabSz="52258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buNone/>
              <a:tabLst>
                <a:tab pos="315742" algn="l"/>
                <a:tab pos="412219" algn="l"/>
                <a:tab pos="825901" algn="l"/>
                <a:tab pos="1239581" algn="l"/>
                <a:tab pos="1653262" algn="l"/>
                <a:tab pos="2066943" algn="l"/>
                <a:tab pos="2480624" algn="l"/>
                <a:tab pos="2894305" algn="l"/>
                <a:tab pos="3307986" algn="l"/>
                <a:tab pos="3721666" algn="l"/>
                <a:tab pos="4135348" algn="l"/>
                <a:tab pos="4549028" algn="l"/>
                <a:tab pos="4962710" algn="l"/>
                <a:tab pos="5376390" algn="l"/>
                <a:tab pos="5790071" algn="l"/>
                <a:tab pos="6203752" algn="l"/>
                <a:tab pos="6617433" algn="l"/>
                <a:tab pos="7031114" algn="l"/>
                <a:tab pos="7444795" algn="l"/>
                <a:tab pos="7858476" algn="l"/>
                <a:tab pos="8272157" algn="l"/>
              </a:tabLst>
            </a:pPr>
            <a:r>
              <a:rPr lang="ru-RU" altLang="ru-RU" sz="20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Дата </a:t>
            </a:r>
            <a:r>
              <a:rPr lang="ru-RU" altLang="ru-RU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рождения: </a:t>
            </a:r>
            <a:r>
              <a:rPr lang="ru-RU" altLang="ru-RU" sz="2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13.09.1976</a:t>
            </a:r>
          </a:p>
          <a:p>
            <a:pPr marL="0" indent="0" algn="just">
              <a:lnSpc>
                <a:spcPct val="80000"/>
              </a:lnSpc>
              <a:buNone/>
              <a:tabLst>
                <a:tab pos="315742" algn="l"/>
                <a:tab pos="412219" algn="l"/>
                <a:tab pos="825901" algn="l"/>
                <a:tab pos="1239581" algn="l"/>
                <a:tab pos="1653262" algn="l"/>
                <a:tab pos="2066943" algn="l"/>
                <a:tab pos="2480624" algn="l"/>
                <a:tab pos="2894305" algn="l"/>
                <a:tab pos="3307986" algn="l"/>
                <a:tab pos="3721666" algn="l"/>
                <a:tab pos="4135348" algn="l"/>
                <a:tab pos="4549028" algn="l"/>
                <a:tab pos="4962710" algn="l"/>
                <a:tab pos="5376390" algn="l"/>
                <a:tab pos="5790071" algn="l"/>
                <a:tab pos="6203752" algn="l"/>
                <a:tab pos="6617433" algn="l"/>
                <a:tab pos="7031114" algn="l"/>
                <a:tab pos="7444795" algn="l"/>
                <a:tab pos="7858476" algn="l"/>
                <a:tab pos="8272157" algn="l"/>
              </a:tabLst>
            </a:pPr>
            <a:r>
              <a:rPr lang="ru-RU" altLang="ru-RU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Профессиональное образование: </a:t>
            </a:r>
            <a:r>
              <a:rPr lang="ru-RU" altLang="ru-RU" sz="2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Высшее,  МГПИ  им М.Е. Евсевьева,   №ABC 0079726 с отличием, по специальности «Педагогика и методика дошкольного  образования», дата выдачи  25 июня1997г.</a:t>
            </a:r>
            <a:endParaRPr lang="ru-RU" altLang="ru-RU" sz="20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80000"/>
              </a:lnSpc>
              <a:buNone/>
              <a:tabLst>
                <a:tab pos="315742" algn="l"/>
                <a:tab pos="412219" algn="l"/>
                <a:tab pos="825901" algn="l"/>
                <a:tab pos="1239581" algn="l"/>
                <a:tab pos="1653262" algn="l"/>
                <a:tab pos="2066943" algn="l"/>
                <a:tab pos="2480624" algn="l"/>
                <a:tab pos="2894305" algn="l"/>
                <a:tab pos="3307986" algn="l"/>
                <a:tab pos="3721666" algn="l"/>
                <a:tab pos="4135348" algn="l"/>
                <a:tab pos="4549028" algn="l"/>
                <a:tab pos="4962710" algn="l"/>
                <a:tab pos="5376390" algn="l"/>
                <a:tab pos="5790071" algn="l"/>
                <a:tab pos="6203752" algn="l"/>
                <a:tab pos="6617433" algn="l"/>
                <a:tab pos="7031114" algn="l"/>
                <a:tab pos="7444795" algn="l"/>
                <a:tab pos="7858476" algn="l"/>
                <a:tab pos="8272157" algn="l"/>
              </a:tabLst>
            </a:pPr>
            <a:endParaRPr lang="ru-RU" altLang="ru-RU" sz="800" b="1" dirty="0" smtClean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80000"/>
              </a:lnSpc>
              <a:buNone/>
              <a:tabLst>
                <a:tab pos="315742" algn="l"/>
                <a:tab pos="412219" algn="l"/>
                <a:tab pos="825901" algn="l"/>
                <a:tab pos="1239581" algn="l"/>
                <a:tab pos="1653262" algn="l"/>
                <a:tab pos="2066943" algn="l"/>
                <a:tab pos="2480624" algn="l"/>
                <a:tab pos="2894305" algn="l"/>
                <a:tab pos="3307986" algn="l"/>
                <a:tab pos="3721666" algn="l"/>
                <a:tab pos="4135348" algn="l"/>
                <a:tab pos="4549028" algn="l"/>
                <a:tab pos="4962710" algn="l"/>
                <a:tab pos="5376390" algn="l"/>
                <a:tab pos="5790071" algn="l"/>
                <a:tab pos="6203752" algn="l"/>
                <a:tab pos="6617433" algn="l"/>
                <a:tab pos="7031114" algn="l"/>
                <a:tab pos="7444795" algn="l"/>
                <a:tab pos="7858476" algn="l"/>
                <a:tab pos="8272157" algn="l"/>
              </a:tabLst>
            </a:pPr>
            <a:r>
              <a:rPr lang="ru-RU" altLang="ru-RU" sz="20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Общий трудовой стаж:  21 год</a:t>
            </a:r>
          </a:p>
          <a:p>
            <a:pPr marL="0" indent="0" algn="just">
              <a:lnSpc>
                <a:spcPct val="80000"/>
              </a:lnSpc>
              <a:buNone/>
              <a:tabLst>
                <a:tab pos="315742" algn="l"/>
                <a:tab pos="412219" algn="l"/>
                <a:tab pos="825901" algn="l"/>
                <a:tab pos="1239581" algn="l"/>
                <a:tab pos="1653262" algn="l"/>
                <a:tab pos="2066943" algn="l"/>
                <a:tab pos="2480624" algn="l"/>
                <a:tab pos="2894305" algn="l"/>
                <a:tab pos="3307986" algn="l"/>
                <a:tab pos="3721666" algn="l"/>
                <a:tab pos="4135348" algn="l"/>
                <a:tab pos="4549028" algn="l"/>
                <a:tab pos="4962710" algn="l"/>
                <a:tab pos="5376390" algn="l"/>
                <a:tab pos="5790071" algn="l"/>
                <a:tab pos="6203752" algn="l"/>
                <a:tab pos="6617433" algn="l"/>
                <a:tab pos="7031114" algn="l"/>
                <a:tab pos="7444795" algn="l"/>
                <a:tab pos="7858476" algn="l"/>
                <a:tab pos="8272157" algn="l"/>
              </a:tabLst>
            </a:pPr>
            <a:r>
              <a:rPr lang="ru-RU" altLang="ru-RU" sz="20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Стаж </a:t>
            </a:r>
            <a:r>
              <a:rPr lang="ru-RU" altLang="ru-RU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педагогической </a:t>
            </a:r>
            <a:r>
              <a:rPr lang="ru-RU" altLang="ru-RU" sz="20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работы: 21 год </a:t>
            </a:r>
          </a:p>
          <a:p>
            <a:pPr marL="0" indent="0" algn="just">
              <a:lnSpc>
                <a:spcPct val="80000"/>
              </a:lnSpc>
              <a:buNone/>
              <a:tabLst>
                <a:tab pos="315742" algn="l"/>
                <a:tab pos="412219" algn="l"/>
                <a:tab pos="825901" algn="l"/>
                <a:tab pos="1239581" algn="l"/>
                <a:tab pos="1653262" algn="l"/>
                <a:tab pos="2066943" algn="l"/>
                <a:tab pos="2480624" algn="l"/>
                <a:tab pos="2894305" algn="l"/>
                <a:tab pos="3307986" algn="l"/>
                <a:tab pos="3721666" algn="l"/>
                <a:tab pos="4135348" algn="l"/>
                <a:tab pos="4549028" algn="l"/>
                <a:tab pos="4962710" algn="l"/>
                <a:tab pos="5376390" algn="l"/>
                <a:tab pos="5790071" algn="l"/>
                <a:tab pos="6203752" algn="l"/>
                <a:tab pos="6617433" algn="l"/>
                <a:tab pos="7031114" algn="l"/>
                <a:tab pos="7444795" algn="l"/>
                <a:tab pos="7858476" algn="l"/>
                <a:tab pos="8272157" algn="l"/>
              </a:tabLst>
            </a:pPr>
            <a:r>
              <a:rPr lang="ru-RU" altLang="ru-RU" sz="20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данной должности:  11 лет</a:t>
            </a:r>
            <a:endParaRPr lang="ru-RU" altLang="ru-RU" sz="20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80000"/>
              </a:lnSpc>
              <a:buNone/>
              <a:tabLst>
                <a:tab pos="315742" algn="l"/>
                <a:tab pos="412219" algn="l"/>
                <a:tab pos="825901" algn="l"/>
                <a:tab pos="1239581" algn="l"/>
                <a:tab pos="1653262" algn="l"/>
                <a:tab pos="2066943" algn="l"/>
                <a:tab pos="2480624" algn="l"/>
                <a:tab pos="2894305" algn="l"/>
                <a:tab pos="3307986" algn="l"/>
                <a:tab pos="3721666" algn="l"/>
                <a:tab pos="4135348" algn="l"/>
                <a:tab pos="4549028" algn="l"/>
                <a:tab pos="4962710" algn="l"/>
                <a:tab pos="5376390" algn="l"/>
                <a:tab pos="5790071" algn="l"/>
                <a:tab pos="6203752" algn="l"/>
                <a:tab pos="6617433" algn="l"/>
                <a:tab pos="7031114" algn="l"/>
                <a:tab pos="7444795" algn="l"/>
                <a:tab pos="7858476" algn="l"/>
                <a:tab pos="8272157" algn="l"/>
              </a:tabLst>
            </a:pPr>
            <a:endParaRPr lang="ru-RU" altLang="ru-RU" sz="900" b="1" dirty="0" smtClean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80000"/>
              </a:lnSpc>
              <a:buNone/>
              <a:tabLst>
                <a:tab pos="315742" algn="l"/>
                <a:tab pos="412219" algn="l"/>
                <a:tab pos="825901" algn="l"/>
                <a:tab pos="1239581" algn="l"/>
                <a:tab pos="1653262" algn="l"/>
                <a:tab pos="2066943" algn="l"/>
                <a:tab pos="2480624" algn="l"/>
                <a:tab pos="2894305" algn="l"/>
                <a:tab pos="3307986" algn="l"/>
                <a:tab pos="3721666" algn="l"/>
                <a:tab pos="4135348" algn="l"/>
                <a:tab pos="4549028" algn="l"/>
                <a:tab pos="4962710" algn="l"/>
                <a:tab pos="5376390" algn="l"/>
                <a:tab pos="5790071" algn="l"/>
                <a:tab pos="6203752" algn="l"/>
                <a:tab pos="6617433" algn="l"/>
                <a:tab pos="7031114" algn="l"/>
                <a:tab pos="7444795" algn="l"/>
                <a:tab pos="7858476" algn="l"/>
                <a:tab pos="8272157" algn="l"/>
              </a:tabLst>
            </a:pPr>
            <a:r>
              <a:rPr lang="ru-RU" altLang="ru-RU" sz="20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</a:t>
            </a:r>
            <a:r>
              <a:rPr lang="ru-RU" altLang="ru-RU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квалификационной категории: </a:t>
            </a:r>
            <a:r>
              <a:rPr lang="ru-RU" altLang="ru-RU" sz="20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первая, </a:t>
            </a:r>
            <a:r>
              <a:rPr lang="ru-RU" altLang="ru-RU" sz="20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приказ МО РМ от </a:t>
            </a:r>
            <a:r>
              <a:rPr lang="ru-RU" altLang="ru-RU" sz="20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22.05.2019  № 541 </a:t>
            </a:r>
          </a:p>
          <a:p>
            <a:pPr marL="0" indent="0">
              <a:lnSpc>
                <a:spcPct val="80000"/>
              </a:lnSpc>
              <a:buNone/>
              <a:tabLst>
                <a:tab pos="315742" algn="l"/>
                <a:tab pos="412219" algn="l"/>
                <a:tab pos="825901" algn="l"/>
                <a:tab pos="1239581" algn="l"/>
                <a:tab pos="1653262" algn="l"/>
                <a:tab pos="2066943" algn="l"/>
                <a:tab pos="2480624" algn="l"/>
                <a:tab pos="2894305" algn="l"/>
                <a:tab pos="3307986" algn="l"/>
                <a:tab pos="3721666" algn="l"/>
                <a:tab pos="4135348" algn="l"/>
                <a:tab pos="4549028" algn="l"/>
                <a:tab pos="4962710" algn="l"/>
                <a:tab pos="5376390" algn="l"/>
                <a:tab pos="5790071" algn="l"/>
                <a:tab pos="6203752" algn="l"/>
                <a:tab pos="6617433" algn="l"/>
                <a:tab pos="7031114" algn="l"/>
                <a:tab pos="7444795" algn="l"/>
                <a:tab pos="7858476" algn="l"/>
                <a:tab pos="8272157" algn="l"/>
              </a:tabLst>
            </a:pPr>
            <a:endParaRPr lang="ru-RU" altLang="ru-RU" sz="900" b="1" dirty="0" smtClean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80000"/>
              </a:lnSpc>
              <a:buNone/>
              <a:tabLst>
                <a:tab pos="315742" algn="l"/>
                <a:tab pos="412219" algn="l"/>
                <a:tab pos="825901" algn="l"/>
                <a:tab pos="1239581" algn="l"/>
                <a:tab pos="1653262" algn="l"/>
                <a:tab pos="2066943" algn="l"/>
                <a:tab pos="2480624" algn="l"/>
                <a:tab pos="2894305" algn="l"/>
                <a:tab pos="3307986" algn="l"/>
                <a:tab pos="3721666" algn="l"/>
                <a:tab pos="4135348" algn="l"/>
                <a:tab pos="4549028" algn="l"/>
                <a:tab pos="4962710" algn="l"/>
                <a:tab pos="5376390" algn="l"/>
                <a:tab pos="5790071" algn="l"/>
                <a:tab pos="6203752" algn="l"/>
                <a:tab pos="6617433" algn="l"/>
                <a:tab pos="7031114" algn="l"/>
                <a:tab pos="7444795" algn="l"/>
                <a:tab pos="7858476" algn="l"/>
                <a:tab pos="8272157" algn="l"/>
              </a:tabLst>
            </a:pP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Сайт учреждения:   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http://rsp_nadezhda.soc13.ru/opyt</a:t>
            </a: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80000"/>
              </a:lnSpc>
              <a:buNone/>
              <a:tabLst>
                <a:tab pos="315742" algn="l"/>
                <a:tab pos="412219" algn="l"/>
                <a:tab pos="825901" algn="l"/>
                <a:tab pos="1239581" algn="l"/>
                <a:tab pos="1653262" algn="l"/>
                <a:tab pos="2066943" algn="l"/>
                <a:tab pos="2480624" algn="l"/>
                <a:tab pos="2894305" algn="l"/>
                <a:tab pos="3307986" algn="l"/>
                <a:tab pos="3721666" algn="l"/>
                <a:tab pos="4135348" algn="l"/>
                <a:tab pos="4549028" algn="l"/>
                <a:tab pos="4962710" algn="l"/>
                <a:tab pos="5376390" algn="l"/>
                <a:tab pos="5790071" algn="l"/>
                <a:tab pos="6203752" algn="l"/>
                <a:tab pos="6617433" algn="l"/>
                <a:tab pos="7031114" algn="l"/>
                <a:tab pos="7444795" algn="l"/>
                <a:tab pos="7858476" algn="l"/>
                <a:tab pos="8272157" algn="l"/>
              </a:tabLst>
            </a:pP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80000"/>
              </a:lnSpc>
              <a:buNone/>
              <a:tabLst>
                <a:tab pos="315742" algn="l"/>
                <a:tab pos="412219" algn="l"/>
                <a:tab pos="825901" algn="l"/>
                <a:tab pos="1239581" algn="l"/>
                <a:tab pos="1653262" algn="l"/>
                <a:tab pos="2066943" algn="l"/>
                <a:tab pos="2480624" algn="l"/>
                <a:tab pos="2894305" algn="l"/>
                <a:tab pos="3307986" algn="l"/>
                <a:tab pos="3721666" algn="l"/>
                <a:tab pos="4135348" algn="l"/>
                <a:tab pos="4549028" algn="l"/>
                <a:tab pos="4962710" algn="l"/>
                <a:tab pos="5376390" algn="l"/>
                <a:tab pos="5790071" algn="l"/>
                <a:tab pos="6203752" algn="l"/>
                <a:tab pos="6617433" algn="l"/>
                <a:tab pos="7031114" algn="l"/>
                <a:tab pos="7444795" algn="l"/>
                <a:tab pos="7858476" algn="l"/>
                <a:tab pos="8272157" algn="l"/>
              </a:tabLst>
            </a:pP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80000"/>
              </a:lnSpc>
              <a:buNone/>
              <a:tabLst>
                <a:tab pos="315742" algn="l"/>
                <a:tab pos="412219" algn="l"/>
                <a:tab pos="825901" algn="l"/>
                <a:tab pos="1239581" algn="l"/>
                <a:tab pos="1653262" algn="l"/>
                <a:tab pos="2066943" algn="l"/>
                <a:tab pos="2480624" algn="l"/>
                <a:tab pos="2894305" algn="l"/>
                <a:tab pos="3307986" algn="l"/>
                <a:tab pos="3721666" algn="l"/>
                <a:tab pos="4135348" algn="l"/>
                <a:tab pos="4549028" algn="l"/>
                <a:tab pos="4962710" algn="l"/>
                <a:tab pos="5376390" algn="l"/>
                <a:tab pos="5790071" algn="l"/>
                <a:tab pos="6203752" algn="l"/>
                <a:tab pos="6617433" algn="l"/>
                <a:tab pos="7031114" algn="l"/>
                <a:tab pos="7444795" algn="l"/>
                <a:tab pos="7858476" algn="l"/>
                <a:tab pos="8272157" algn="l"/>
              </a:tabLst>
            </a:pPr>
            <a:endParaRPr lang="ru-RU" altLang="ru-RU" sz="20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395138F8-9236-48B4-A50D-C7D448EE5E3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69434" y="225654"/>
            <a:ext cx="2551444" cy="3279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5946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1A72725-4293-472B-9493-DA50F7B5FA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2760" y="160020"/>
            <a:ext cx="10386484" cy="571500"/>
          </a:xfrm>
        </p:spPr>
        <p:txBody>
          <a:bodyPr/>
          <a:lstStyle/>
          <a:p>
            <a:r>
              <a:rPr lang="ru-RU" sz="2400" dirty="0">
                <a:solidFill>
                  <a:srgbClr val="002060"/>
                </a:solidFill>
              </a:rPr>
              <a:t>5. Наличие публикаций</a:t>
            </a:r>
          </a:p>
        </p:txBody>
      </p:sp>
      <p:pic>
        <p:nvPicPr>
          <p:cNvPr id="7170" name="Picture 2" descr="E:\Аттестация высшая 2022 мин обр\сканы\2022-02-26_01-40-5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8872" y="799684"/>
            <a:ext cx="11192064" cy="5782271"/>
          </a:xfrm>
          <a:prstGeom prst="rect">
            <a:avLst/>
          </a:prstGeom>
          <a:noFill/>
        </p:spPr>
      </p:pic>
      <p:cxnSp>
        <p:nvCxnSpPr>
          <p:cNvPr id="9" name="Прямая соединительная линия 8"/>
          <p:cNvCxnSpPr/>
          <p:nvPr/>
        </p:nvCxnSpPr>
        <p:spPr bwMode="auto">
          <a:xfrm flipV="1">
            <a:off x="4226943" y="6573329"/>
            <a:ext cx="1190446" cy="17252"/>
          </a:xfrm>
          <a:prstGeom prst="line">
            <a:avLst/>
          </a:prstGeom>
          <a:solidFill>
            <a:srgbClr val="00B8FF"/>
          </a:solidFill>
          <a:ln w="444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xmlns="" val="3647039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1A72725-4293-472B-9493-DA50F7B5FA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2760" y="160020"/>
            <a:ext cx="10386484" cy="571500"/>
          </a:xfrm>
        </p:spPr>
        <p:txBody>
          <a:bodyPr/>
          <a:lstStyle/>
          <a:p>
            <a:r>
              <a:rPr lang="ru-RU" sz="2400" dirty="0" smtClean="0">
                <a:solidFill>
                  <a:srgbClr val="002060"/>
                </a:solidFill>
              </a:rPr>
              <a:t> </a:t>
            </a:r>
            <a:r>
              <a:rPr lang="ru-RU" sz="2400" dirty="0">
                <a:solidFill>
                  <a:srgbClr val="002060"/>
                </a:solidFill>
              </a:rPr>
              <a:t>Наличие публикаций</a:t>
            </a:r>
          </a:p>
        </p:txBody>
      </p:sp>
      <p:pic>
        <p:nvPicPr>
          <p:cNvPr id="8194" name="Picture 2" descr="E:\Аттестация высшая 2022 мин обр\сканы\2022-02-26_01-46-57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1283" y="640687"/>
            <a:ext cx="11990717" cy="5958521"/>
          </a:xfrm>
          <a:prstGeom prst="rect">
            <a:avLst/>
          </a:prstGeom>
          <a:noFill/>
        </p:spPr>
      </p:pic>
      <p:cxnSp>
        <p:nvCxnSpPr>
          <p:cNvPr id="6" name="Прямая соединительная линия 5"/>
          <p:cNvCxnSpPr/>
          <p:nvPr/>
        </p:nvCxnSpPr>
        <p:spPr bwMode="auto">
          <a:xfrm flipV="1">
            <a:off x="4019909" y="6538823"/>
            <a:ext cx="1190446" cy="17252"/>
          </a:xfrm>
          <a:prstGeom prst="line">
            <a:avLst/>
          </a:prstGeom>
          <a:solidFill>
            <a:srgbClr val="00B8FF"/>
          </a:solidFill>
          <a:ln w="444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xmlns="" val="3647039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4DFA15E9-21F9-40CF-8BFC-4AF66027A02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07027" y="1121434"/>
            <a:ext cx="4179499" cy="5736567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1A72725-4293-472B-9493-DA50F7B5FA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1001" y="0"/>
            <a:ext cx="10386484" cy="795020"/>
          </a:xfrm>
        </p:spPr>
        <p:txBody>
          <a:bodyPr/>
          <a:lstStyle/>
          <a:p>
            <a:r>
              <a:rPr lang="ru-RU" sz="2400" dirty="0" smtClean="0">
                <a:solidFill>
                  <a:srgbClr val="002060"/>
                </a:solidFill>
              </a:rPr>
              <a:t>Результаты </a:t>
            </a:r>
            <a:r>
              <a:rPr lang="ru-RU" sz="2400" dirty="0">
                <a:solidFill>
                  <a:srgbClr val="002060"/>
                </a:solidFill>
              </a:rPr>
              <a:t>участия в инновационной (экспериментальной) деятельности</a:t>
            </a:r>
          </a:p>
        </p:txBody>
      </p:sp>
      <p:pic>
        <p:nvPicPr>
          <p:cNvPr id="3075" name="Picture 3" descr="E:\Аттестация высшая 2022 мин обр\справки\img_005\img_005_page-0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08830" y="1085584"/>
            <a:ext cx="4083169" cy="5772416"/>
          </a:xfrm>
          <a:prstGeom prst="rect">
            <a:avLst/>
          </a:prstGeom>
          <a:noFill/>
        </p:spPr>
      </p:pic>
      <p:pic>
        <p:nvPicPr>
          <p:cNvPr id="3074" name="Picture 2" descr="E:\Аттестация высшая 2022 мин обр\сканы\пром морд инновац 0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914400"/>
            <a:ext cx="4321693" cy="5943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49471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1A72725-4293-472B-9493-DA50F7B5FA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1001" y="0"/>
            <a:ext cx="10386484" cy="795020"/>
          </a:xfrm>
        </p:spPr>
        <p:txBody>
          <a:bodyPr/>
          <a:lstStyle/>
          <a:p>
            <a:r>
              <a:rPr lang="ru-RU" sz="2400" dirty="0" smtClean="0">
                <a:solidFill>
                  <a:srgbClr val="002060"/>
                </a:solidFill>
              </a:rPr>
              <a:t> </a:t>
            </a:r>
            <a:r>
              <a:rPr lang="ru-RU" sz="2400" dirty="0">
                <a:solidFill>
                  <a:srgbClr val="002060"/>
                </a:solidFill>
              </a:rPr>
              <a:t>Результаты участия в инновационной (экспериментальной) деятельности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E2B87694-0C2C-4514-8D0E-8502DF0866D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87064" y="824855"/>
            <a:ext cx="4268103" cy="6033145"/>
          </a:xfrm>
          <a:prstGeom prst="rect">
            <a:avLst/>
          </a:prstGeom>
        </p:spPr>
      </p:pic>
      <p:pic>
        <p:nvPicPr>
          <p:cNvPr id="4098" name="Picture 2" descr="E:\Аттестация высшая 2022 мин обр\сканы\проф успешность 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41498" y="828136"/>
            <a:ext cx="4383793" cy="602986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49471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1A72725-4293-472B-9493-DA50F7B5FA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1001" y="0"/>
            <a:ext cx="10386484" cy="795020"/>
          </a:xfrm>
        </p:spPr>
        <p:txBody>
          <a:bodyPr/>
          <a:lstStyle/>
          <a:p>
            <a:r>
              <a:rPr lang="ru-RU" sz="2400" dirty="0" smtClean="0">
                <a:solidFill>
                  <a:srgbClr val="002060"/>
                </a:solidFill>
              </a:rPr>
              <a:t> </a:t>
            </a:r>
            <a:r>
              <a:rPr lang="ru-RU" sz="2400" dirty="0">
                <a:solidFill>
                  <a:srgbClr val="002060"/>
                </a:solidFill>
              </a:rPr>
              <a:t>Результаты участия в инновационной (экспериментальной) деятельности</a:t>
            </a:r>
          </a:p>
        </p:txBody>
      </p:sp>
      <p:pic>
        <p:nvPicPr>
          <p:cNvPr id="1026" name="Picture 2" descr="E:\Аттестация высшая 2022 мин обр\сканы\комплекс мер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87090" y="1128297"/>
            <a:ext cx="4053434" cy="5729703"/>
          </a:xfrm>
          <a:prstGeom prst="rect">
            <a:avLst/>
          </a:prstGeom>
          <a:noFill/>
        </p:spPr>
      </p:pic>
      <p:sp>
        <p:nvSpPr>
          <p:cNvPr id="1028" name="AutoShape 4" descr="Приказ МИНсоц.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9" name="Picture 5" descr="C:\Users\User\Downloads\Приказ МИНсоц.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68429"/>
            <a:ext cx="4104804" cy="5689571"/>
          </a:xfrm>
          <a:prstGeom prst="rect">
            <a:avLst/>
          </a:prstGeom>
          <a:noFill/>
        </p:spPr>
      </p:pic>
      <p:pic>
        <p:nvPicPr>
          <p:cNvPr id="3" name="Picture 2" descr="G:\Аттестация высшая 2022 мин обр\сканы\Гармония приказ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60326" y="1159058"/>
            <a:ext cx="4031673" cy="569894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49471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1A72725-4293-472B-9493-DA50F7B5FA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4519" y="0"/>
            <a:ext cx="10386484" cy="947420"/>
          </a:xfrm>
        </p:spPr>
        <p:txBody>
          <a:bodyPr/>
          <a:lstStyle/>
          <a:p>
            <a:r>
              <a:rPr lang="ru-RU" sz="2400" dirty="0" smtClean="0">
                <a:solidFill>
                  <a:srgbClr val="002060"/>
                </a:solidFill>
              </a:rPr>
              <a:t> </a:t>
            </a:r>
            <a:r>
              <a:rPr lang="ru-RU" sz="2400" dirty="0">
                <a:solidFill>
                  <a:srgbClr val="002060"/>
                </a:solidFill>
              </a:rPr>
              <a:t>Результаты участия воспитанников в:</a:t>
            </a:r>
            <a:br>
              <a:rPr lang="ru-RU" sz="2400" dirty="0">
                <a:solidFill>
                  <a:srgbClr val="002060"/>
                </a:solidFill>
              </a:rPr>
            </a:br>
            <a:r>
              <a:rPr lang="ru-RU" sz="2400" dirty="0">
                <a:solidFill>
                  <a:srgbClr val="002060"/>
                </a:solidFill>
              </a:rPr>
              <a:t>конкурсах, выставках, турнирах, соревнованиях, акциях, фестивалях</a:t>
            </a:r>
          </a:p>
        </p:txBody>
      </p:sp>
      <p:pic>
        <p:nvPicPr>
          <p:cNvPr id="1026" name="Picture 2" descr="C:\Users\Админ\Desktop\Кравчук Н.В. мое\Дипломы 2021\cert-2021-05-07_12-41-24-360.jpg"/>
          <p:cNvPicPr>
            <a:picLocks noChangeAspect="1" noChangeArrowheads="1"/>
          </p:cNvPicPr>
          <p:nvPr/>
        </p:nvPicPr>
        <p:blipFill>
          <a:blip r:embed="rId2" cstate="print"/>
          <a:srcRect l="1678" t="2251" r="1597"/>
          <a:stretch>
            <a:fillRect/>
          </a:stretch>
        </p:blipFill>
        <p:spPr bwMode="auto">
          <a:xfrm>
            <a:off x="1717342" y="1052423"/>
            <a:ext cx="4062360" cy="5805577"/>
          </a:xfrm>
          <a:prstGeom prst="rect">
            <a:avLst/>
          </a:prstGeom>
          <a:noFill/>
        </p:spPr>
      </p:pic>
      <p:pic>
        <p:nvPicPr>
          <p:cNvPr id="1028" name="Picture 4" descr="C:\Users\Админ\Desktop\Кравчук Н.В. мое\Дипломы мама 2020\Тимошин Николай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87064" y="1049749"/>
            <a:ext cx="4106174" cy="58082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952436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1A72725-4293-472B-9493-DA50F7B5FA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4519" y="0"/>
            <a:ext cx="10386484" cy="947420"/>
          </a:xfrm>
        </p:spPr>
        <p:txBody>
          <a:bodyPr/>
          <a:lstStyle/>
          <a:p>
            <a:r>
              <a:rPr lang="ru-RU" sz="2400" dirty="0" smtClean="0">
                <a:solidFill>
                  <a:srgbClr val="002060"/>
                </a:solidFill>
              </a:rPr>
              <a:t> </a:t>
            </a:r>
            <a:r>
              <a:rPr lang="ru-RU" sz="2400" dirty="0">
                <a:solidFill>
                  <a:srgbClr val="002060"/>
                </a:solidFill>
              </a:rPr>
              <a:t>Результаты участия воспитанников в:</a:t>
            </a:r>
            <a:br>
              <a:rPr lang="ru-RU" sz="2400" dirty="0">
                <a:solidFill>
                  <a:srgbClr val="002060"/>
                </a:solidFill>
              </a:rPr>
            </a:br>
            <a:r>
              <a:rPr lang="ru-RU" sz="2400" dirty="0">
                <a:solidFill>
                  <a:srgbClr val="002060"/>
                </a:solidFill>
              </a:rPr>
              <a:t>конкурсах, выставках, турнирах, соревнованиях, акциях, фестивалях</a:t>
            </a:r>
          </a:p>
        </p:txBody>
      </p:sp>
      <p:pic>
        <p:nvPicPr>
          <p:cNvPr id="6146" name="Picture 2" descr="C:\Users\User\Downloads\2022-02-28_02-19-55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02587" y="981075"/>
            <a:ext cx="8324850" cy="58769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952436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1A72725-4293-472B-9493-DA50F7B5FA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4519" y="0"/>
            <a:ext cx="10386484" cy="947420"/>
          </a:xfrm>
        </p:spPr>
        <p:txBody>
          <a:bodyPr/>
          <a:lstStyle/>
          <a:p>
            <a:r>
              <a:rPr lang="ru-RU" sz="2400" dirty="0" smtClean="0">
                <a:solidFill>
                  <a:srgbClr val="002060"/>
                </a:solidFill>
              </a:rPr>
              <a:t> </a:t>
            </a:r>
            <a:r>
              <a:rPr lang="ru-RU" sz="2400" dirty="0">
                <a:solidFill>
                  <a:srgbClr val="002060"/>
                </a:solidFill>
              </a:rPr>
              <a:t>Результаты участия воспитанников в:</a:t>
            </a:r>
            <a:br>
              <a:rPr lang="ru-RU" sz="2400" dirty="0">
                <a:solidFill>
                  <a:srgbClr val="002060"/>
                </a:solidFill>
              </a:rPr>
            </a:br>
            <a:r>
              <a:rPr lang="ru-RU" sz="2400" dirty="0">
                <a:solidFill>
                  <a:srgbClr val="002060"/>
                </a:solidFill>
              </a:rPr>
              <a:t>конкурсах, выставках, турнирах, соревнованиях, акциях, фестивалях</a:t>
            </a:r>
          </a:p>
        </p:txBody>
      </p:sp>
      <p:pic>
        <p:nvPicPr>
          <p:cNvPr id="5" name="Picture 2" descr="C:\Users\Админ\Desktop\Кравчук Н.В. мое\сканы для аттестации 2021\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55941" y="1029360"/>
            <a:ext cx="4123426" cy="5828639"/>
          </a:xfrm>
          <a:prstGeom prst="rect">
            <a:avLst/>
          </a:prstGeom>
          <a:noFill/>
        </p:spPr>
      </p:pic>
      <p:pic>
        <p:nvPicPr>
          <p:cNvPr id="6" name="Picture 3" descr="C:\Users\Админ\Desktop\Кравчук Н.В. мое\сканы для аттестации 2021\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73562" y="1086928"/>
            <a:ext cx="4082700" cy="57710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952436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1A72725-4293-472B-9493-DA50F7B5FA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4519" y="0"/>
            <a:ext cx="10386484" cy="947420"/>
          </a:xfrm>
        </p:spPr>
        <p:txBody>
          <a:bodyPr/>
          <a:lstStyle/>
          <a:p>
            <a:r>
              <a:rPr lang="ru-RU" sz="2400" dirty="0" smtClean="0">
                <a:solidFill>
                  <a:srgbClr val="002060"/>
                </a:solidFill>
              </a:rPr>
              <a:t>Результаты </a:t>
            </a:r>
            <a:r>
              <a:rPr lang="ru-RU" sz="2400" dirty="0">
                <a:solidFill>
                  <a:srgbClr val="002060"/>
                </a:solidFill>
              </a:rPr>
              <a:t>участия воспитанников в:</a:t>
            </a:r>
            <a:br>
              <a:rPr lang="ru-RU" sz="2400" dirty="0">
                <a:solidFill>
                  <a:srgbClr val="002060"/>
                </a:solidFill>
              </a:rPr>
            </a:br>
            <a:r>
              <a:rPr lang="ru-RU" sz="2400" dirty="0">
                <a:solidFill>
                  <a:srgbClr val="002060"/>
                </a:solidFill>
              </a:rPr>
              <a:t>конкурсах, выставках, турнирах, соревнованиях, акциях, фестивалях</a:t>
            </a:r>
          </a:p>
        </p:txBody>
      </p:sp>
      <p:pic>
        <p:nvPicPr>
          <p:cNvPr id="7" name="Picture 2" descr="C:\Users\Админ\Desktop\Кравчук Н.В. мое\сканы для аттестации 2021\Кравчук Н.В. Княжева Маша 20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166" y="1111257"/>
            <a:ext cx="8123268" cy="574674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952436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1A72725-4293-472B-9493-DA50F7B5FA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2760" y="200660"/>
            <a:ext cx="10386484" cy="551180"/>
          </a:xfrm>
        </p:spPr>
        <p:txBody>
          <a:bodyPr/>
          <a:lstStyle/>
          <a:p>
            <a:r>
              <a:rPr lang="ru-RU" sz="2400" dirty="0" smtClean="0">
                <a:solidFill>
                  <a:srgbClr val="002060"/>
                </a:solidFill>
              </a:rPr>
              <a:t>Наличие </a:t>
            </a:r>
            <a:r>
              <a:rPr lang="ru-RU" sz="2400" dirty="0">
                <a:solidFill>
                  <a:srgbClr val="002060"/>
                </a:solidFill>
              </a:rPr>
              <a:t>авторских программ, методических пособий</a:t>
            </a:r>
          </a:p>
        </p:txBody>
      </p:sp>
      <p:pic>
        <p:nvPicPr>
          <p:cNvPr id="1026" name="Picture 2" descr="E:\Аттестация высшая 2022 мин обр\сканы\программа 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1249" y="734291"/>
            <a:ext cx="4452654" cy="6123709"/>
          </a:xfrm>
          <a:prstGeom prst="rect">
            <a:avLst/>
          </a:prstGeom>
          <a:noFill/>
        </p:spPr>
      </p:pic>
      <p:pic>
        <p:nvPicPr>
          <p:cNvPr id="1027" name="Picture 3" descr="E:\Аттестация высшая 2022 мин обр\сканы\рецензия 88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86945" y="704269"/>
            <a:ext cx="4474484" cy="615373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88420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306BA3A-65E7-449E-8887-4FB71CEB1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352" y="139701"/>
            <a:ext cx="10386484" cy="703580"/>
          </a:xfrm>
        </p:spPr>
        <p:txBody>
          <a:bodyPr/>
          <a:lstStyle/>
          <a:p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</a:rPr>
              <a:t>Взаимодействие 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</a:rPr>
              <a:t>с воспитанниками</a:t>
            </a:r>
          </a:p>
        </p:txBody>
      </p:sp>
      <p:pic>
        <p:nvPicPr>
          <p:cNvPr id="1026" name="Picture 2" descr="E:\Аттестация высшая 2022 мин обр\сканы\воспит 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37360" y="726710"/>
            <a:ext cx="4458168" cy="6131292"/>
          </a:xfrm>
          <a:prstGeom prst="rect">
            <a:avLst/>
          </a:prstGeom>
          <a:noFill/>
        </p:spPr>
      </p:pic>
      <p:pic>
        <p:nvPicPr>
          <p:cNvPr id="1027" name="Picture 3" descr="E:\Аттестация высшая 2022 мин обр\сканы\воспит1 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37081" y="719528"/>
            <a:ext cx="4463680" cy="613847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511422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1A72725-4293-472B-9493-DA50F7B5FA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4518" y="0"/>
            <a:ext cx="10386484" cy="1018540"/>
          </a:xfrm>
        </p:spPr>
        <p:txBody>
          <a:bodyPr/>
          <a:lstStyle/>
          <a:p>
            <a:r>
              <a:rPr lang="ru-RU" sz="2400" dirty="0" smtClean="0">
                <a:solidFill>
                  <a:srgbClr val="002060"/>
                </a:solidFill>
              </a:rPr>
              <a:t> </a:t>
            </a:r>
            <a:r>
              <a:rPr lang="ru-RU" sz="2400" dirty="0">
                <a:solidFill>
                  <a:srgbClr val="002060"/>
                </a:solidFill>
              </a:rPr>
              <a:t>Выступления на заседаниях методических советов, научно-практических конференциях, педагогических чтениях, семинарах, секциях, форумах, радиопередачах (очно)</a:t>
            </a:r>
          </a:p>
        </p:txBody>
      </p:sp>
      <p:pic>
        <p:nvPicPr>
          <p:cNvPr id="8194" name="Picture 2" descr="E:\Аттестация высшая 2022 мин обр\сканы\выступ 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08590" y="1190445"/>
            <a:ext cx="4120977" cy="566755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979680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1A72725-4293-472B-9493-DA50F7B5FA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1002" y="0"/>
            <a:ext cx="10386484" cy="1018540"/>
          </a:xfrm>
        </p:spPr>
        <p:txBody>
          <a:bodyPr/>
          <a:lstStyle/>
          <a:p>
            <a:r>
              <a:rPr lang="ru-RU" sz="2400" dirty="0" smtClean="0">
                <a:solidFill>
                  <a:srgbClr val="002060"/>
                </a:solidFill>
              </a:rPr>
              <a:t>Выступления </a:t>
            </a:r>
            <a:r>
              <a:rPr lang="ru-RU" sz="2400" dirty="0">
                <a:solidFill>
                  <a:srgbClr val="002060"/>
                </a:solidFill>
              </a:rPr>
              <a:t>на заседаниях методических советов, научно-практических конференциях, педагогических чтениях, семинарах, секциях, форумах, радиопередачах (очно)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32C7DD85-84AA-4066-ADBC-437EE18B46D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03964" y="1335740"/>
            <a:ext cx="4267200" cy="5522259"/>
          </a:xfrm>
          <a:prstGeom prst="rect">
            <a:avLst/>
          </a:prstGeom>
        </p:spPr>
      </p:pic>
      <p:pic>
        <p:nvPicPr>
          <p:cNvPr id="5123" name="Picture 3" descr="E:\Аттестация высшая 2022 мин обр\сканы\педсовет20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9482" y="1330036"/>
            <a:ext cx="3910715" cy="5527964"/>
          </a:xfrm>
          <a:prstGeom prst="rect">
            <a:avLst/>
          </a:prstGeom>
          <a:noFill/>
        </p:spPr>
      </p:pic>
      <p:pic>
        <p:nvPicPr>
          <p:cNvPr id="5124" name="Picture 4" descr="E:\Аттестация высшая 2022 мин обр\сканы\педсовет202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81285" y="1330036"/>
            <a:ext cx="3910715" cy="552796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979680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1A72725-4293-472B-9493-DA50F7B5FA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1002" y="0"/>
            <a:ext cx="10386484" cy="1018540"/>
          </a:xfrm>
        </p:spPr>
        <p:txBody>
          <a:bodyPr/>
          <a:lstStyle/>
          <a:p>
            <a:r>
              <a:rPr lang="ru-RU" sz="2400" dirty="0" smtClean="0">
                <a:solidFill>
                  <a:srgbClr val="002060"/>
                </a:solidFill>
              </a:rPr>
              <a:t> </a:t>
            </a:r>
            <a:r>
              <a:rPr lang="ru-RU" sz="2400" dirty="0">
                <a:solidFill>
                  <a:srgbClr val="002060"/>
                </a:solidFill>
              </a:rPr>
              <a:t>Выступления на заседаниях методических советов, научно-практических конференциях, педагогических чтениях, семинарах, секциях, форумах, радиопередачах (очно)</a:t>
            </a:r>
          </a:p>
        </p:txBody>
      </p:sp>
      <p:pic>
        <p:nvPicPr>
          <p:cNvPr id="10242" name="Picture 2" descr="E:\Аттестация высшая 2022 мин обр\сканы\школа выст1 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75465" y="1149928"/>
            <a:ext cx="4150437" cy="5708072"/>
          </a:xfrm>
          <a:prstGeom prst="rect">
            <a:avLst/>
          </a:prstGeom>
          <a:noFill/>
        </p:spPr>
      </p:pic>
      <p:pic>
        <p:nvPicPr>
          <p:cNvPr id="10243" name="Picture 3" descr="E:\Аттестация высшая 2022 мин обр\сканы\школа выст 2 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44266" y="1163782"/>
            <a:ext cx="4140363" cy="569421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979680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1A72725-4293-472B-9493-DA50F7B5FA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1002" y="0"/>
            <a:ext cx="10386484" cy="1018540"/>
          </a:xfrm>
        </p:spPr>
        <p:txBody>
          <a:bodyPr/>
          <a:lstStyle/>
          <a:p>
            <a:r>
              <a:rPr lang="ru-RU" sz="2400" dirty="0" smtClean="0">
                <a:solidFill>
                  <a:srgbClr val="002060"/>
                </a:solidFill>
              </a:rPr>
              <a:t>Выступления </a:t>
            </a:r>
            <a:r>
              <a:rPr lang="ru-RU" sz="2400" dirty="0">
                <a:solidFill>
                  <a:srgbClr val="002060"/>
                </a:solidFill>
              </a:rPr>
              <a:t>на заседаниях методических советов, научно-практических конференциях, педагогических чтениях, семинарах, секциях, форумах, радиопередачах (очно)</a:t>
            </a:r>
          </a:p>
        </p:txBody>
      </p:sp>
      <p:pic>
        <p:nvPicPr>
          <p:cNvPr id="5122" name="Picture 2" descr="E:\Аттестация высшая 2022 мин обр\справки\img_011\img_011_page-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88130" y="1155940"/>
            <a:ext cx="4033403" cy="57020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979680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1A72725-4293-472B-9493-DA50F7B5FA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6615" y="0"/>
            <a:ext cx="10386484" cy="703580"/>
          </a:xfrm>
        </p:spPr>
        <p:txBody>
          <a:bodyPr/>
          <a:lstStyle/>
          <a:p>
            <a:r>
              <a:rPr lang="ru-RU" sz="2400" dirty="0" smtClean="0">
                <a:solidFill>
                  <a:srgbClr val="002060"/>
                </a:solidFill>
              </a:rPr>
              <a:t>Проведение </a:t>
            </a:r>
            <a:r>
              <a:rPr lang="ru-RU" sz="2400" dirty="0">
                <a:solidFill>
                  <a:srgbClr val="002060"/>
                </a:solidFill>
              </a:rPr>
              <a:t>мастер-классов, открытых мероприятий</a:t>
            </a:r>
          </a:p>
        </p:txBody>
      </p:sp>
      <p:pic>
        <p:nvPicPr>
          <p:cNvPr id="9218" name="Picture 2" descr="E:\Аттестация высшая 2022 мин обр\сканы\2022-02-25 мастер класс\мастер класс 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42509" y="742374"/>
            <a:ext cx="4446776" cy="61156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591008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1A72725-4293-472B-9493-DA50F7B5FA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2760" y="0"/>
            <a:ext cx="10386484" cy="934720"/>
          </a:xfrm>
        </p:spPr>
        <p:txBody>
          <a:bodyPr/>
          <a:lstStyle/>
          <a:p>
            <a:r>
              <a:rPr lang="ru-RU" sz="2400" dirty="0" smtClean="0">
                <a:solidFill>
                  <a:srgbClr val="002060"/>
                </a:solidFill>
              </a:rPr>
              <a:t>Общественно-педагогическая </a:t>
            </a:r>
            <a:r>
              <a:rPr lang="ru-RU" sz="2400" dirty="0">
                <a:solidFill>
                  <a:srgbClr val="002060"/>
                </a:solidFill>
              </a:rPr>
              <a:t>активность педагога: </a:t>
            </a:r>
            <a:br>
              <a:rPr lang="ru-RU" sz="2400" dirty="0">
                <a:solidFill>
                  <a:srgbClr val="002060"/>
                </a:solidFill>
              </a:rPr>
            </a:br>
            <a:r>
              <a:rPr lang="ru-RU" sz="2400" dirty="0">
                <a:solidFill>
                  <a:srgbClr val="002060"/>
                </a:solidFill>
              </a:rPr>
              <a:t>участие в экспертных комиссиях, в жюри конкурсов</a:t>
            </a:r>
          </a:p>
        </p:txBody>
      </p:sp>
      <p:pic>
        <p:nvPicPr>
          <p:cNvPr id="11266" name="Picture 2" descr="E:\Аттестация высшая 2022 мин обр\сканы\профсоюз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19200"/>
            <a:ext cx="3989126" cy="5638800"/>
          </a:xfrm>
          <a:prstGeom prst="rect">
            <a:avLst/>
          </a:prstGeom>
          <a:noFill/>
        </p:spPr>
      </p:pic>
      <p:pic>
        <p:nvPicPr>
          <p:cNvPr id="11267" name="Picture 3" descr="E:\Аттестация высшая 2022 мин обр\сканы\гармония 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76093" y="1260764"/>
            <a:ext cx="4069846" cy="5597236"/>
          </a:xfrm>
          <a:prstGeom prst="rect">
            <a:avLst/>
          </a:prstGeom>
          <a:noFill/>
        </p:spPr>
      </p:pic>
      <p:pic>
        <p:nvPicPr>
          <p:cNvPr id="5" name="Picture 2" descr="E:\сканы Шеповой аттестац 22\метод об 202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2874" y="1219200"/>
            <a:ext cx="3989126" cy="5638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02295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1A72725-4293-472B-9493-DA50F7B5FA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2760" y="0"/>
            <a:ext cx="10386484" cy="934720"/>
          </a:xfrm>
        </p:spPr>
        <p:txBody>
          <a:bodyPr/>
          <a:lstStyle/>
          <a:p>
            <a:r>
              <a:rPr lang="ru-RU" sz="2400" dirty="0" smtClean="0">
                <a:solidFill>
                  <a:srgbClr val="002060"/>
                </a:solidFill>
              </a:rPr>
              <a:t>Общественно-педагогическая </a:t>
            </a:r>
            <a:r>
              <a:rPr lang="ru-RU" sz="2400" dirty="0">
                <a:solidFill>
                  <a:srgbClr val="002060"/>
                </a:solidFill>
              </a:rPr>
              <a:t>активность педагога: </a:t>
            </a:r>
            <a:br>
              <a:rPr lang="ru-RU" sz="2400" dirty="0">
                <a:solidFill>
                  <a:srgbClr val="002060"/>
                </a:solidFill>
              </a:rPr>
            </a:br>
            <a:r>
              <a:rPr lang="ru-RU" sz="2400" dirty="0">
                <a:solidFill>
                  <a:srgbClr val="002060"/>
                </a:solidFill>
              </a:rPr>
              <a:t>участие в экспертных комиссиях, в жюри конкурсов</a:t>
            </a:r>
          </a:p>
        </p:txBody>
      </p:sp>
      <p:pic>
        <p:nvPicPr>
          <p:cNvPr id="12289" name="Picture 1" descr="E:\Аттестация высшая 2022 мин обр\сканы\прик об аттеста коммис 1 эксперт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4323" y="955964"/>
            <a:ext cx="4175350" cy="5902036"/>
          </a:xfrm>
          <a:prstGeom prst="rect">
            <a:avLst/>
          </a:prstGeom>
          <a:noFill/>
        </p:spPr>
      </p:pic>
      <p:pic>
        <p:nvPicPr>
          <p:cNvPr id="12290" name="Picture 2" descr="E:\Аттестация высшая 2022 мин обр\сканы\прик об аттест комис эксперт 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56218" y="981002"/>
            <a:ext cx="4157637" cy="587699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902295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1A72725-4293-472B-9493-DA50F7B5FA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2760" y="0"/>
            <a:ext cx="10386484" cy="934720"/>
          </a:xfrm>
        </p:spPr>
        <p:txBody>
          <a:bodyPr/>
          <a:lstStyle/>
          <a:p>
            <a:r>
              <a:rPr lang="ru-RU" sz="2400" dirty="0" smtClean="0">
                <a:solidFill>
                  <a:srgbClr val="002060"/>
                </a:solidFill>
              </a:rPr>
              <a:t>Общественно-педагогическая </a:t>
            </a:r>
            <a:r>
              <a:rPr lang="ru-RU" sz="2400" dirty="0">
                <a:solidFill>
                  <a:srgbClr val="002060"/>
                </a:solidFill>
              </a:rPr>
              <a:t>активность педагога: </a:t>
            </a:r>
            <a:br>
              <a:rPr lang="ru-RU" sz="2400" dirty="0">
                <a:solidFill>
                  <a:srgbClr val="002060"/>
                </a:solidFill>
              </a:rPr>
            </a:br>
            <a:r>
              <a:rPr lang="ru-RU" sz="2400" dirty="0">
                <a:solidFill>
                  <a:srgbClr val="002060"/>
                </a:solidFill>
              </a:rPr>
              <a:t>участие в экспертных комиссиях, в жюри конкурсов</a:t>
            </a:r>
          </a:p>
        </p:txBody>
      </p:sp>
      <p:pic>
        <p:nvPicPr>
          <p:cNvPr id="47108" name="Picture 4" descr="E:\Аттестация высшая 2022 мин обр\сканы\споры 1 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6753" y="886692"/>
            <a:ext cx="4341840" cy="5971308"/>
          </a:xfrm>
          <a:prstGeom prst="rect">
            <a:avLst/>
          </a:prstGeom>
          <a:noFill/>
        </p:spPr>
      </p:pic>
      <p:pic>
        <p:nvPicPr>
          <p:cNvPr id="47109" name="Picture 5" descr="E:\Аттестация высшая 2022 мин обр\сканы\споры 2 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03818" y="875754"/>
            <a:ext cx="4349794" cy="598224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902295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1A72725-4293-472B-9493-DA50F7B5FA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2760" y="0"/>
            <a:ext cx="10386484" cy="934720"/>
          </a:xfrm>
        </p:spPr>
        <p:txBody>
          <a:bodyPr/>
          <a:lstStyle/>
          <a:p>
            <a:r>
              <a:rPr lang="ru-RU" sz="2400" dirty="0" smtClean="0">
                <a:solidFill>
                  <a:srgbClr val="002060"/>
                </a:solidFill>
              </a:rPr>
              <a:t> </a:t>
            </a:r>
            <a:r>
              <a:rPr lang="ru-RU" sz="2400" dirty="0">
                <a:solidFill>
                  <a:srgbClr val="002060"/>
                </a:solidFill>
              </a:rPr>
              <a:t>Общественно-педагогическая активность педагога: </a:t>
            </a:r>
            <a:br>
              <a:rPr lang="ru-RU" sz="2400" dirty="0">
                <a:solidFill>
                  <a:srgbClr val="002060"/>
                </a:solidFill>
              </a:rPr>
            </a:br>
            <a:r>
              <a:rPr lang="ru-RU" sz="2400" dirty="0">
                <a:solidFill>
                  <a:srgbClr val="002060"/>
                </a:solidFill>
              </a:rPr>
              <a:t>участие в экспертных комиссиях, в жюри конкурсов</a:t>
            </a:r>
          </a:p>
        </p:txBody>
      </p:sp>
      <p:pic>
        <p:nvPicPr>
          <p:cNvPr id="47106" name="Picture 2" descr="E:\Аттестация высшая 2022 мин обр\сканы\споры 2 2021 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51417" y="932916"/>
            <a:ext cx="4308231" cy="5925084"/>
          </a:xfrm>
          <a:prstGeom prst="rect">
            <a:avLst/>
          </a:prstGeom>
          <a:noFill/>
        </p:spPr>
      </p:pic>
      <p:pic>
        <p:nvPicPr>
          <p:cNvPr id="48130" name="Picture 2" descr="E:\Аттестация высшая 2022 мин обр\сканы\споры 1 2021 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79808" y="914400"/>
            <a:ext cx="4321694" cy="5943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902295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1A72725-4293-472B-9493-DA50F7B5FA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2760" y="0"/>
            <a:ext cx="10386484" cy="934720"/>
          </a:xfrm>
        </p:spPr>
        <p:txBody>
          <a:bodyPr/>
          <a:lstStyle/>
          <a:p>
            <a:r>
              <a:rPr lang="ru-RU" sz="2400" dirty="0" smtClean="0">
                <a:solidFill>
                  <a:srgbClr val="002060"/>
                </a:solidFill>
              </a:rPr>
              <a:t>Общественно-педагогическая </a:t>
            </a:r>
            <a:r>
              <a:rPr lang="ru-RU" sz="2400" dirty="0">
                <a:solidFill>
                  <a:srgbClr val="002060"/>
                </a:solidFill>
              </a:rPr>
              <a:t>активность педагога: </a:t>
            </a:r>
            <a:br>
              <a:rPr lang="ru-RU" sz="2400" dirty="0">
                <a:solidFill>
                  <a:srgbClr val="002060"/>
                </a:solidFill>
              </a:rPr>
            </a:br>
            <a:r>
              <a:rPr lang="ru-RU" sz="2400" dirty="0">
                <a:solidFill>
                  <a:srgbClr val="002060"/>
                </a:solidFill>
              </a:rPr>
              <a:t>участие в экспертных комиссиях, в жюри конкурсов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0282478B-F091-461B-A8CA-3ACFACCF27E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79272" y="940831"/>
            <a:ext cx="4186055" cy="5917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02295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9741D5F9-27F0-4B09-A206-8FE349F517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2760" y="162560"/>
            <a:ext cx="10386484" cy="640080"/>
          </a:xfrm>
        </p:spPr>
        <p:txBody>
          <a:bodyPr/>
          <a:lstStyle/>
          <a:p>
            <a:r>
              <a:rPr lang="ru-RU" sz="2400" dirty="0" smtClean="0">
                <a:solidFill>
                  <a:srgbClr val="002060"/>
                </a:solidFill>
              </a:rPr>
              <a:t>Эффективность </a:t>
            </a:r>
            <a:r>
              <a:rPr lang="ru-RU" sz="2400" dirty="0">
                <a:solidFill>
                  <a:srgbClr val="002060"/>
                </a:solidFill>
              </a:rPr>
              <a:t>ранней профилактики правонарушений</a:t>
            </a:r>
          </a:p>
        </p:txBody>
      </p:sp>
      <p:pic>
        <p:nvPicPr>
          <p:cNvPr id="2050" name="Picture 2" descr="E:\Аттестация высшая 2022 мин обр\сканы\профилакт 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58781" y="797325"/>
            <a:ext cx="4407109" cy="6060675"/>
          </a:xfrm>
          <a:prstGeom prst="rect">
            <a:avLst/>
          </a:prstGeom>
          <a:noFill/>
        </p:spPr>
      </p:pic>
      <p:pic>
        <p:nvPicPr>
          <p:cNvPr id="2051" name="Picture 3" descr="E:\Аттестация высшая 2022 мин обр\сканы\профил1 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40840" y="776425"/>
            <a:ext cx="4422018" cy="60815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222845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1A72725-4293-472B-9493-DA50F7B5FA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2760" y="0"/>
            <a:ext cx="10386484" cy="822960"/>
          </a:xfrm>
        </p:spPr>
        <p:txBody>
          <a:bodyPr/>
          <a:lstStyle/>
          <a:p>
            <a:r>
              <a:rPr lang="ru-RU" sz="2400" dirty="0" smtClean="0">
                <a:solidFill>
                  <a:srgbClr val="002060"/>
                </a:solidFill>
              </a:rPr>
              <a:t>Наставничество</a:t>
            </a:r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2050" name="Picture 2" descr="C:\Users\User\Downloads\практик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71111" y="1452282"/>
            <a:ext cx="4177147" cy="5405718"/>
          </a:xfrm>
          <a:prstGeom prst="rect">
            <a:avLst/>
          </a:prstGeom>
          <a:noFill/>
        </p:spPr>
      </p:pic>
      <p:pic>
        <p:nvPicPr>
          <p:cNvPr id="2051" name="Picture 3" descr="E:\Аттестация высшая 2022 мин обр\сканы\студенты 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52282"/>
            <a:ext cx="3930591" cy="5405718"/>
          </a:xfrm>
          <a:prstGeom prst="rect">
            <a:avLst/>
          </a:prstGeom>
          <a:noFill/>
        </p:spPr>
      </p:pic>
      <p:pic>
        <p:nvPicPr>
          <p:cNvPr id="3" name="Picture 2" descr="E:\Аттестация высшая 2022 мин обр\Чистовик\нс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02706" y="1371547"/>
            <a:ext cx="3989294" cy="548645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541590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1A72725-4293-472B-9493-DA50F7B5FA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2760" y="0"/>
            <a:ext cx="10386484" cy="822960"/>
          </a:xfrm>
        </p:spPr>
        <p:txBody>
          <a:bodyPr/>
          <a:lstStyle/>
          <a:p>
            <a:r>
              <a:rPr lang="ru-RU" sz="2400" dirty="0" smtClean="0">
                <a:solidFill>
                  <a:srgbClr val="002060"/>
                </a:solidFill>
              </a:rPr>
              <a:t>Наставничество</a:t>
            </a:r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17409" name="Picture 1" descr="E:\Аттестация высшая 2022 мин обр\сканы\наставник 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81620" y="818033"/>
            <a:ext cx="4390825" cy="6039967"/>
          </a:xfrm>
          <a:prstGeom prst="rect">
            <a:avLst/>
          </a:prstGeom>
          <a:noFill/>
        </p:spPr>
      </p:pic>
      <p:pic>
        <p:nvPicPr>
          <p:cNvPr id="3074" name="Picture 2" descr="E:\Аттестация высшая 2022 мин обр\Чистовик\ндоп.обр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10098" y="793376"/>
            <a:ext cx="4409693" cy="60646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541590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1A72725-4293-472B-9493-DA50F7B5FA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2760" y="0"/>
            <a:ext cx="10386484" cy="822960"/>
          </a:xfrm>
        </p:spPr>
        <p:txBody>
          <a:bodyPr/>
          <a:lstStyle/>
          <a:p>
            <a:r>
              <a:rPr lang="ru-RU" sz="2400" dirty="0" smtClean="0">
                <a:solidFill>
                  <a:srgbClr val="002060"/>
                </a:solidFill>
              </a:rPr>
              <a:t>Наставничество</a:t>
            </a:r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1026" name="Picture 2" descr="C:\Users\User\Downloads\Жданкина_page-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21159" y="1398494"/>
            <a:ext cx="3857428" cy="5459506"/>
          </a:xfrm>
          <a:prstGeom prst="rect">
            <a:avLst/>
          </a:prstGeom>
          <a:noFill/>
        </p:spPr>
      </p:pic>
      <p:pic>
        <p:nvPicPr>
          <p:cNvPr id="1027" name="Picture 3" descr="E:\Аттестация высшая 2022 мин обр\сканы\Шиганова программа тит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290918"/>
            <a:ext cx="3938389" cy="5567082"/>
          </a:xfrm>
          <a:prstGeom prst="rect">
            <a:avLst/>
          </a:prstGeom>
          <a:noFill/>
        </p:spPr>
      </p:pic>
      <p:pic>
        <p:nvPicPr>
          <p:cNvPr id="1028" name="Picture 4" descr="E:\Аттестация высшая 2022 мин обр\сканы\бесчаст тит прогр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53610" y="1290918"/>
            <a:ext cx="3938389" cy="556708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541590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1A72725-4293-472B-9493-DA50F7B5FA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2760" y="0"/>
            <a:ext cx="10386484" cy="822960"/>
          </a:xfrm>
        </p:spPr>
        <p:txBody>
          <a:bodyPr/>
          <a:lstStyle/>
          <a:p>
            <a:r>
              <a:rPr lang="ru-RU" sz="2400" dirty="0" smtClean="0">
                <a:solidFill>
                  <a:srgbClr val="002060"/>
                </a:solidFill>
              </a:rPr>
              <a:t>Участие </a:t>
            </a:r>
            <a:r>
              <a:rPr lang="ru-RU" sz="2400" dirty="0">
                <a:solidFill>
                  <a:srgbClr val="002060"/>
                </a:solidFill>
              </a:rPr>
              <a:t>педагога в профессиональных конкурсах</a:t>
            </a:r>
          </a:p>
        </p:txBody>
      </p:sp>
      <p:pic>
        <p:nvPicPr>
          <p:cNvPr id="19457" name="Picture 1" descr="E:\Аттестация высшая 2022 мин обр\сканы\конкурс РФ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68296" y="665018"/>
            <a:ext cx="4381177" cy="6192982"/>
          </a:xfrm>
          <a:prstGeom prst="rect">
            <a:avLst/>
          </a:prstGeom>
          <a:noFill/>
        </p:spPr>
      </p:pic>
      <p:pic>
        <p:nvPicPr>
          <p:cNvPr id="1026" name="Picture 2" descr="C:\Users\User\Downloads\888888888_page-0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9121" y="721654"/>
            <a:ext cx="4335651" cy="613634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211763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1A72725-4293-472B-9493-DA50F7B5FA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2760" y="0"/>
            <a:ext cx="10386484" cy="822960"/>
          </a:xfrm>
        </p:spPr>
        <p:txBody>
          <a:bodyPr/>
          <a:lstStyle/>
          <a:p>
            <a:r>
              <a:rPr lang="ru-RU" sz="2400" dirty="0" smtClean="0">
                <a:solidFill>
                  <a:srgbClr val="002060"/>
                </a:solidFill>
              </a:rPr>
              <a:t> </a:t>
            </a:r>
            <a:r>
              <a:rPr lang="ru-RU" sz="2400" dirty="0">
                <a:solidFill>
                  <a:srgbClr val="002060"/>
                </a:solidFill>
              </a:rPr>
              <a:t>Награды и поощрения</a:t>
            </a:r>
          </a:p>
        </p:txBody>
      </p:sp>
      <p:pic>
        <p:nvPicPr>
          <p:cNvPr id="2050" name="Picture 2" descr="C:\Users\Админ\Desktop\Кравчук Н.В. мое\сканы для аттестации 2021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6250" y="1519818"/>
            <a:ext cx="7545750" cy="5338182"/>
          </a:xfrm>
          <a:prstGeom prst="rect">
            <a:avLst/>
          </a:prstGeom>
          <a:noFill/>
        </p:spPr>
      </p:pic>
      <p:pic>
        <p:nvPicPr>
          <p:cNvPr id="4" name="Picture 3" descr="C:\Users\Админ\Desktop\Кравчук Н.В. мое\Дипломы мама 2020\Кравчук Наталья Васильевна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1222" y="691822"/>
            <a:ext cx="4359215" cy="616617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210480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1A72725-4293-472B-9493-DA50F7B5FA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2760" y="0"/>
            <a:ext cx="10386484" cy="822960"/>
          </a:xfrm>
        </p:spPr>
        <p:txBody>
          <a:bodyPr/>
          <a:lstStyle/>
          <a:p>
            <a:r>
              <a:rPr lang="ru-RU" sz="2400" dirty="0" smtClean="0">
                <a:solidFill>
                  <a:srgbClr val="002060"/>
                </a:solidFill>
              </a:rPr>
              <a:t>Награды </a:t>
            </a:r>
            <a:r>
              <a:rPr lang="ru-RU" sz="2400" dirty="0">
                <a:solidFill>
                  <a:srgbClr val="002060"/>
                </a:solidFill>
              </a:rPr>
              <a:t>и поощрения</a:t>
            </a:r>
          </a:p>
        </p:txBody>
      </p:sp>
      <p:pic>
        <p:nvPicPr>
          <p:cNvPr id="49155" name="Picture 3" descr="E:\Аттестация высшая 2022 мин обр\сканы\пыков грам 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69441" y="706582"/>
            <a:ext cx="4472802" cy="6151418"/>
          </a:xfrm>
          <a:prstGeom prst="rect">
            <a:avLst/>
          </a:prstGeom>
          <a:noFill/>
        </p:spPr>
      </p:pic>
      <p:pic>
        <p:nvPicPr>
          <p:cNvPr id="1026" name="Picture 2" descr="E:\Аттестация высшая 2022 мин обр\сканы\школа благот 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18692" y="689317"/>
            <a:ext cx="4485356" cy="616868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210480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1A72725-4293-472B-9493-DA50F7B5FA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2760" y="0"/>
            <a:ext cx="10386484" cy="822960"/>
          </a:xfrm>
        </p:spPr>
        <p:txBody>
          <a:bodyPr/>
          <a:lstStyle/>
          <a:p>
            <a:r>
              <a:rPr lang="ru-RU" sz="2400" dirty="0" smtClean="0">
                <a:solidFill>
                  <a:srgbClr val="002060"/>
                </a:solidFill>
              </a:rPr>
              <a:t> </a:t>
            </a:r>
            <a:r>
              <a:rPr lang="ru-RU" sz="2400" dirty="0">
                <a:solidFill>
                  <a:srgbClr val="002060"/>
                </a:solidFill>
              </a:rPr>
              <a:t>Награды и поощрения</a:t>
            </a:r>
          </a:p>
        </p:txBody>
      </p:sp>
      <p:pic>
        <p:nvPicPr>
          <p:cNvPr id="18434" name="Picture 2" descr="E:\Аттестация высшая 2022 мин обр\сканы\профс грам 001.jpg"/>
          <p:cNvPicPr>
            <a:picLocks noChangeAspect="1" noChangeArrowheads="1"/>
          </p:cNvPicPr>
          <p:nvPr/>
        </p:nvPicPr>
        <p:blipFill>
          <a:blip r:embed="rId2"/>
          <a:srcRect l="2462" r="3826" b="2093"/>
          <a:stretch>
            <a:fillRect/>
          </a:stretch>
        </p:blipFill>
        <p:spPr bwMode="auto">
          <a:xfrm>
            <a:off x="1195604" y="692727"/>
            <a:ext cx="4290796" cy="6165273"/>
          </a:xfrm>
          <a:prstGeom prst="rect">
            <a:avLst/>
          </a:prstGeom>
          <a:noFill/>
        </p:spPr>
      </p:pic>
      <p:pic>
        <p:nvPicPr>
          <p:cNvPr id="6" name="Picture 2" descr="E:\Аттестация высшая 2022 мин обр\сканы\2022-02-25 партия\партия 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00227" y="692727"/>
            <a:ext cx="4482876" cy="616527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210480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1A72725-4293-472B-9493-DA50F7B5FA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2760" y="0"/>
            <a:ext cx="10386484" cy="822960"/>
          </a:xfrm>
        </p:spPr>
        <p:txBody>
          <a:bodyPr/>
          <a:lstStyle/>
          <a:p>
            <a:r>
              <a:rPr lang="ru-RU" sz="2400" dirty="0" smtClean="0">
                <a:solidFill>
                  <a:srgbClr val="002060"/>
                </a:solidFill>
              </a:rPr>
              <a:t>Награды </a:t>
            </a:r>
            <a:r>
              <a:rPr lang="ru-RU" sz="2400" dirty="0">
                <a:solidFill>
                  <a:srgbClr val="002060"/>
                </a:solidFill>
              </a:rPr>
              <a:t>и поощрения</a:t>
            </a:r>
          </a:p>
        </p:txBody>
      </p:sp>
      <p:pic>
        <p:nvPicPr>
          <p:cNvPr id="18433" name="Picture 1" descr="E:\Аттестация высшая 2022 мин обр\сканы\князь грам 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97185" y="678873"/>
            <a:ext cx="4492950" cy="6179127"/>
          </a:xfrm>
          <a:prstGeom prst="rect">
            <a:avLst/>
          </a:prstGeom>
          <a:noFill/>
        </p:spPr>
      </p:pic>
      <p:pic>
        <p:nvPicPr>
          <p:cNvPr id="2050" name="Picture 2" descr="G:\Аттестация высшая 2022 мин обр\сканы\Почетная грамота мин соц 2015.jpg"/>
          <p:cNvPicPr>
            <a:picLocks noChangeAspect="1" noChangeArrowheads="1"/>
          </p:cNvPicPr>
          <p:nvPr/>
        </p:nvPicPr>
        <p:blipFill>
          <a:blip r:embed="rId3"/>
          <a:srcRect b="2459"/>
          <a:stretch>
            <a:fillRect/>
          </a:stretch>
        </p:blipFill>
        <p:spPr bwMode="auto">
          <a:xfrm>
            <a:off x="1502622" y="718457"/>
            <a:ext cx="4452847" cy="613954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210480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C77A6C7-86D2-4EB0-AB90-8FBAA6582B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352" y="139700"/>
            <a:ext cx="10386484" cy="734060"/>
          </a:xfrm>
        </p:spPr>
        <p:txBody>
          <a:bodyPr/>
          <a:lstStyle/>
          <a:p>
            <a:r>
              <a:rPr lang="ru-RU" sz="2400" dirty="0" smtClean="0">
                <a:solidFill>
                  <a:srgbClr val="002060"/>
                </a:solidFill>
              </a:rPr>
              <a:t> </a:t>
            </a:r>
            <a:r>
              <a:rPr lang="ru-RU" sz="2400" dirty="0">
                <a:solidFill>
                  <a:srgbClr val="002060"/>
                </a:solidFill>
              </a:rPr>
              <a:t>Взаимодействие с </a:t>
            </a:r>
            <a:r>
              <a:rPr lang="ru-RU" sz="2400" dirty="0" smtClean="0">
                <a:solidFill>
                  <a:srgbClr val="002060"/>
                </a:solidFill>
              </a:rPr>
              <a:t>учителями, </a:t>
            </a:r>
            <a:r>
              <a:rPr lang="ru-RU" sz="2400" dirty="0">
                <a:solidFill>
                  <a:srgbClr val="002060"/>
                </a:solidFill>
              </a:rPr>
              <a:t>родителями</a:t>
            </a:r>
          </a:p>
        </p:txBody>
      </p:sp>
      <p:pic>
        <p:nvPicPr>
          <p:cNvPr id="3074" name="Picture 2" descr="E:\Аттестация высшая 2022 мин обр\сканы\школа взаим 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3986" y="735082"/>
            <a:ext cx="4452079" cy="6122918"/>
          </a:xfrm>
          <a:prstGeom prst="rect">
            <a:avLst/>
          </a:prstGeom>
          <a:noFill/>
        </p:spPr>
      </p:pic>
      <p:pic>
        <p:nvPicPr>
          <p:cNvPr id="3075" name="Picture 3" descr="E:\Аттестация высшая 2022 мин обр\сканы\родит 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6006" y="714467"/>
            <a:ext cx="4467069" cy="614353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736474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1A72725-4293-472B-9493-DA50F7B5FA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2760" y="261620"/>
            <a:ext cx="10386484" cy="825500"/>
          </a:xfrm>
        </p:spPr>
        <p:txBody>
          <a:bodyPr/>
          <a:lstStyle/>
          <a:p>
            <a:r>
              <a:rPr lang="ru-RU" sz="2400" dirty="0" smtClean="0">
                <a:solidFill>
                  <a:srgbClr val="002060"/>
                </a:solidFill>
              </a:rPr>
              <a:t>Взаимодействие </a:t>
            </a:r>
            <a:r>
              <a:rPr lang="ru-RU" sz="2400" dirty="0">
                <a:solidFill>
                  <a:srgbClr val="002060"/>
                </a:solidFill>
              </a:rPr>
              <a:t>с правоохранительными, общественными организациями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8D9F4C69-9D27-4F55-B5EB-44009B7BAB4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34912" y="1019331"/>
            <a:ext cx="4130520" cy="5838669"/>
          </a:xfrm>
          <a:prstGeom prst="rect">
            <a:avLst/>
          </a:prstGeom>
        </p:spPr>
      </p:pic>
      <p:pic>
        <p:nvPicPr>
          <p:cNvPr id="4098" name="Picture 2" descr="E:\Аттестация высшая 2022 мин обр\сканы\кдн и зп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53420" y="1027554"/>
            <a:ext cx="4124704" cy="583044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748287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1A72725-4293-472B-9493-DA50F7B5FA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2760" y="0"/>
            <a:ext cx="10386484" cy="825500"/>
          </a:xfrm>
        </p:spPr>
        <p:txBody>
          <a:bodyPr/>
          <a:lstStyle/>
          <a:p>
            <a:r>
              <a:rPr lang="ru-RU" sz="2400" dirty="0" smtClean="0">
                <a:solidFill>
                  <a:srgbClr val="002060"/>
                </a:solidFill>
              </a:rPr>
              <a:t>Взаимодействие </a:t>
            </a:r>
            <a:r>
              <a:rPr lang="ru-RU" sz="2400" dirty="0">
                <a:solidFill>
                  <a:srgbClr val="002060"/>
                </a:solidFill>
              </a:rPr>
              <a:t>с правоохранительными, общественными организациями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5D021D13-8EDE-4D83-9205-40AA378C372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01130" y="954741"/>
            <a:ext cx="4176215" cy="5903259"/>
          </a:xfrm>
          <a:prstGeom prst="rect">
            <a:avLst/>
          </a:prstGeom>
        </p:spPr>
      </p:pic>
      <p:pic>
        <p:nvPicPr>
          <p:cNvPr id="4098" name="Picture 2" descr="E:\Аттестация высшая 2022 мин обр\сканы\бундаева 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88318" y="900953"/>
            <a:ext cx="4331471" cy="595704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989733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1A72725-4293-472B-9493-DA50F7B5FA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2760" y="160020"/>
            <a:ext cx="10386484" cy="571500"/>
          </a:xfrm>
        </p:spPr>
        <p:txBody>
          <a:bodyPr/>
          <a:lstStyle/>
          <a:p>
            <a:r>
              <a:rPr lang="ru-RU" sz="2400" dirty="0" smtClean="0">
                <a:solidFill>
                  <a:srgbClr val="002060"/>
                </a:solidFill>
              </a:rPr>
              <a:t>Наличие </a:t>
            </a:r>
            <a:r>
              <a:rPr lang="ru-RU" sz="2400" dirty="0">
                <a:solidFill>
                  <a:srgbClr val="002060"/>
                </a:solidFill>
              </a:rPr>
              <a:t>публикаций</a:t>
            </a:r>
          </a:p>
        </p:txBody>
      </p:sp>
      <p:pic>
        <p:nvPicPr>
          <p:cNvPr id="6150" name="Picture 6" descr="E:\Аттестация высшая 2022 мин обр\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91313" y="655484"/>
            <a:ext cx="4385617" cy="6202516"/>
          </a:xfrm>
          <a:prstGeom prst="rect">
            <a:avLst/>
          </a:prstGeom>
          <a:noFill/>
        </p:spPr>
      </p:pic>
      <p:pic>
        <p:nvPicPr>
          <p:cNvPr id="1026" name="Picture 2" descr="C:\Users\User\Desktop\Лагерь Даша\Рисунок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15651" y="662153"/>
            <a:ext cx="4426474" cy="619584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647039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1A72725-4293-472B-9493-DA50F7B5FA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2760" y="160020"/>
            <a:ext cx="10386484" cy="571500"/>
          </a:xfrm>
        </p:spPr>
        <p:txBody>
          <a:bodyPr/>
          <a:lstStyle/>
          <a:p>
            <a:r>
              <a:rPr lang="ru-RU" sz="2400" dirty="0" smtClean="0">
                <a:solidFill>
                  <a:srgbClr val="002060"/>
                </a:solidFill>
              </a:rPr>
              <a:t>Наличие </a:t>
            </a:r>
            <a:r>
              <a:rPr lang="ru-RU" sz="2400" dirty="0">
                <a:solidFill>
                  <a:srgbClr val="002060"/>
                </a:solidFill>
              </a:rPr>
              <a:t>публикаций</a:t>
            </a:r>
          </a:p>
        </p:txBody>
      </p:sp>
      <p:pic>
        <p:nvPicPr>
          <p:cNvPr id="9218" name="Picture 2" descr="E:\Аттестация высшая 2022 мин обр\сканы\2022-02-26_01-28-39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90049"/>
            <a:ext cx="12192000" cy="60679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647039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1A72725-4293-472B-9493-DA50F7B5FA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2760" y="160020"/>
            <a:ext cx="10386484" cy="571500"/>
          </a:xfrm>
        </p:spPr>
        <p:txBody>
          <a:bodyPr/>
          <a:lstStyle/>
          <a:p>
            <a:r>
              <a:rPr lang="ru-RU" sz="2400" dirty="0">
                <a:solidFill>
                  <a:srgbClr val="002060"/>
                </a:solidFill>
              </a:rPr>
              <a:t>5. Наличие публикаций</a:t>
            </a:r>
          </a:p>
        </p:txBody>
      </p:sp>
      <p:pic>
        <p:nvPicPr>
          <p:cNvPr id="10242" name="Picture 2" descr="E:\Аттестация высшая 2022 мин обр\сканы\2022-02-26_01-42-2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80991"/>
            <a:ext cx="12192000" cy="607700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647039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Arial"/>
        <a:ea typeface=""/>
        <a:cs typeface="Lucida Sans Unicode"/>
      </a:majorFont>
      <a:minorFont>
        <a:latin typeface="Arial"/>
        <a:ea typeface=""/>
        <a:cs typeface="Lucida Sans Unicode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1393</TotalTime>
  <Words>308</Words>
  <Application>Microsoft Office PowerPoint</Application>
  <PresentationFormat>Произвольный</PresentationFormat>
  <Paragraphs>59</Paragraphs>
  <Slides>37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38" baseType="lpstr">
      <vt:lpstr>2_Тема Office</vt:lpstr>
      <vt:lpstr>Слайд 1</vt:lpstr>
      <vt:lpstr>Взаимодействие с воспитанниками</vt:lpstr>
      <vt:lpstr>Эффективность ранней профилактики правонарушений</vt:lpstr>
      <vt:lpstr> Взаимодействие с учителями, родителями</vt:lpstr>
      <vt:lpstr>Взаимодействие с правоохранительными, общественными организациями</vt:lpstr>
      <vt:lpstr>Взаимодействие с правоохранительными, общественными организациями</vt:lpstr>
      <vt:lpstr>Наличие публикаций</vt:lpstr>
      <vt:lpstr>Наличие публикаций</vt:lpstr>
      <vt:lpstr>5. Наличие публикаций</vt:lpstr>
      <vt:lpstr>5. Наличие публикаций</vt:lpstr>
      <vt:lpstr> Наличие публикаций</vt:lpstr>
      <vt:lpstr>Результаты участия в инновационной (экспериментальной) деятельности</vt:lpstr>
      <vt:lpstr> Результаты участия в инновационной (экспериментальной) деятельности</vt:lpstr>
      <vt:lpstr> Результаты участия в инновационной (экспериментальной) деятельности</vt:lpstr>
      <vt:lpstr> Результаты участия воспитанников в: конкурсах, выставках, турнирах, соревнованиях, акциях, фестивалях</vt:lpstr>
      <vt:lpstr> Результаты участия воспитанников в: конкурсах, выставках, турнирах, соревнованиях, акциях, фестивалях</vt:lpstr>
      <vt:lpstr> Результаты участия воспитанников в: конкурсах, выставках, турнирах, соревнованиях, акциях, фестивалях</vt:lpstr>
      <vt:lpstr>Результаты участия воспитанников в: конкурсах, выставках, турнирах, соревнованиях, акциях, фестивалях</vt:lpstr>
      <vt:lpstr>Наличие авторских программ, методических пособий</vt:lpstr>
      <vt:lpstr> Выступления на заседаниях методических советов, научно-практических конференциях, педагогических чтениях, семинарах, секциях, форумах, радиопередачах (очно)</vt:lpstr>
      <vt:lpstr>Выступления на заседаниях методических советов, научно-практических конференциях, педагогических чтениях, семинарах, секциях, форумах, радиопередачах (очно)</vt:lpstr>
      <vt:lpstr> Выступления на заседаниях методических советов, научно-практических конференциях, педагогических чтениях, семинарах, секциях, форумах, радиопередачах (очно)</vt:lpstr>
      <vt:lpstr>Выступления на заседаниях методических советов, научно-практических конференциях, педагогических чтениях, семинарах, секциях, форумах, радиопередачах (очно)</vt:lpstr>
      <vt:lpstr>Проведение мастер-классов, открытых мероприятий</vt:lpstr>
      <vt:lpstr>Общественно-педагогическая активность педагога:  участие в экспертных комиссиях, в жюри конкурсов</vt:lpstr>
      <vt:lpstr>Общественно-педагогическая активность педагога:  участие в экспертных комиссиях, в жюри конкурсов</vt:lpstr>
      <vt:lpstr>Общественно-педагогическая активность педагога:  участие в экспертных комиссиях, в жюри конкурсов</vt:lpstr>
      <vt:lpstr> Общественно-педагогическая активность педагога:  участие в экспертных комиссиях, в жюри конкурсов</vt:lpstr>
      <vt:lpstr>Общественно-педагогическая активность педагога:  участие в экспертных комиссиях, в жюри конкурсов</vt:lpstr>
      <vt:lpstr>Наставничество</vt:lpstr>
      <vt:lpstr>Наставничество</vt:lpstr>
      <vt:lpstr>Наставничество</vt:lpstr>
      <vt:lpstr>Участие педагога в профессиональных конкурсах</vt:lpstr>
      <vt:lpstr> Награды и поощрения</vt:lpstr>
      <vt:lpstr>Награды и поощрения</vt:lpstr>
      <vt:lpstr> Награды и поощрения</vt:lpstr>
      <vt:lpstr>Награды и поощрения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Министерство образования РМ Портфолио</dc:title>
  <dc:creator>Mi1136575</dc:creator>
  <cp:lastModifiedBy>User</cp:lastModifiedBy>
  <cp:revision>84</cp:revision>
  <dcterms:created xsi:type="dcterms:W3CDTF">2022-02-20T16:59:17Z</dcterms:created>
  <dcterms:modified xsi:type="dcterms:W3CDTF">2022-03-10T19:21:19Z</dcterms:modified>
</cp:coreProperties>
</file>